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76" r:id="rId2"/>
    <p:sldId id="269" r:id="rId3"/>
    <p:sldId id="270" r:id="rId4"/>
    <p:sldId id="271" r:id="rId5"/>
    <p:sldId id="274" r:id="rId6"/>
    <p:sldId id="257" r:id="rId7"/>
    <p:sldId id="261" r:id="rId8"/>
    <p:sldId id="333" r:id="rId9"/>
    <p:sldId id="334" r:id="rId10"/>
    <p:sldId id="332" r:id="rId11"/>
    <p:sldId id="268" r:id="rId12"/>
    <p:sldId id="277" r:id="rId13"/>
    <p:sldId id="280" r:id="rId14"/>
    <p:sldId id="278" r:id="rId15"/>
    <p:sldId id="279" r:id="rId16"/>
    <p:sldId id="281" r:id="rId17"/>
    <p:sldId id="282" r:id="rId18"/>
    <p:sldId id="283" r:id="rId19"/>
    <p:sldId id="284" r:id="rId20"/>
    <p:sldId id="285" r:id="rId21"/>
    <p:sldId id="286" r:id="rId22"/>
    <p:sldId id="290" r:id="rId23"/>
    <p:sldId id="291" r:id="rId24"/>
    <p:sldId id="335" r:id="rId25"/>
    <p:sldId id="336" r:id="rId26"/>
    <p:sldId id="292" r:id="rId27"/>
    <p:sldId id="324" r:id="rId28"/>
    <p:sldId id="306" r:id="rId29"/>
    <p:sldId id="310" r:id="rId30"/>
    <p:sldId id="311" r:id="rId31"/>
    <p:sldId id="312" r:id="rId32"/>
    <p:sldId id="313" r:id="rId33"/>
    <p:sldId id="314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17" r:id="rId43"/>
    <p:sldId id="318" r:id="rId44"/>
    <p:sldId id="319" r:id="rId45"/>
    <p:sldId id="320" r:id="rId46"/>
    <p:sldId id="321" r:id="rId47"/>
    <p:sldId id="323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70" d="100"/>
          <a:sy n="170" d="100"/>
        </p:scale>
        <p:origin x="-11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87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B556B-B23C-4F4C-871E-60CBA4C0378C}" type="datetimeFigureOut">
              <a:rPr lang="en-US" smtClean="0"/>
              <a:t>6/12/18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EF120-239F-784B-81E8-372AF09E6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as of 20171210 8am PST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4CB10-47E1-6049-8F43-7ECDF0F3516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96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as of 20171210 8am PST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4CB10-47E1-6049-8F43-7ECDF0F3516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96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Data as of 20171210 8am PST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4CB10-47E1-6049-8F43-7ECDF0F3516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96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Data as of 20171210 8am PST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4CB10-47E1-6049-8F43-7ECDF0F3516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96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EF120-239F-784B-81E8-372AF09E6A8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62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TODO: get GOES-16, do a CANSAC-2km</a:t>
            </a:r>
            <a:r>
              <a:rPr lang="en-US" baseline="0" dirty="0" smtClean="0"/>
              <a:t> analysis, 2017090300, 2017090312, 2017090400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4CB10-47E1-6049-8F43-7ECDF0F3516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15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Use this example to talk about: grid resolution, comparing with monitoring data, timing of impacts and met models being off, calibrating your brain/experience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Example of: our production runs, how they get used by the ARA program for wildfires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7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Read the</a:t>
            </a:r>
            <a:r>
              <a:rPr lang="en-US" baseline="0" dirty="0" smtClean="0"/>
              <a:t> smoke blog to the class, then say, lets take it a step further and look at the models.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www.wasmoke.blogspot.com</a:t>
            </a:r>
            <a:r>
              <a:rPr lang="en-US" dirty="0" smtClean="0"/>
              <a:t>/</a:t>
            </a:r>
            <a:r>
              <a:rPr lang="en-US" dirty="0" err="1" smtClean="0"/>
              <a:t>search?updated-max</a:t>
            </a:r>
            <a:r>
              <a:rPr lang="en-US" dirty="0" smtClean="0"/>
              <a:t>=2014-08-18T11:08:00-07:00&amp;max-results=8&amp;start=4&amp;by-date=false</a:t>
            </a:r>
          </a:p>
          <a:p>
            <a:r>
              <a:rPr lang="en-US" dirty="0" smtClean="0"/>
              <a:t>Talk</a:t>
            </a:r>
            <a:r>
              <a:rPr lang="en-US" baseline="0" dirty="0" smtClean="0"/>
              <a:t> about 1-hr and 24-hr concentrations. NAAQS are a 24-hr std. Does smoke stay the same over a 24-hr period? Why or why not?</a:t>
            </a:r>
          </a:p>
          <a:p>
            <a:r>
              <a:rPr lang="en-US" baseline="0" dirty="0" smtClean="0"/>
              <a:t>Use this example to talk about: grid resolution, comparing with monitoring data, timing of impacts and met models being off, calibrating your brain/experience</a:t>
            </a:r>
          </a:p>
          <a:p>
            <a:endParaRPr lang="en-US" baseline="0" dirty="0" smtClean="0"/>
          </a:p>
          <a:p>
            <a:r>
              <a:rPr lang="en-US" dirty="0" smtClean="0"/>
              <a:t>http://kcts9.org/programs/in-close/environment/wildfires-and-climate-change</a:t>
            </a:r>
          </a:p>
          <a:p>
            <a:r>
              <a:rPr lang="en-US" dirty="0" smtClean="0"/>
              <a:t>http://kcts9.org/programs/in-close/environment/</a:t>
            </a:r>
            <a:r>
              <a:rPr lang="en-US" dirty="0" err="1" smtClean="0"/>
              <a:t>carlton</a:t>
            </a:r>
            <a:r>
              <a:rPr lang="en-US" dirty="0" smtClean="0"/>
              <a:t>-complex-progression-map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47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Meteorology – what if it is off by 30 degrees?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obs</a:t>
            </a:r>
            <a:r>
              <a:rPr lang="en-US" dirty="0" smtClean="0"/>
              <a:t> showed </a:t>
            </a:r>
            <a:r>
              <a:rPr lang="en-US" dirty="0" err="1" smtClean="0"/>
              <a:t>Twisp</a:t>
            </a:r>
            <a:r>
              <a:rPr lang="en-US" baseline="0" dirty="0" smtClean="0"/>
              <a:t> getting hit harder, yet </a:t>
            </a:r>
            <a:r>
              <a:rPr lang="en-US" baseline="0" dirty="0" err="1" smtClean="0"/>
              <a:t>BlueSky</a:t>
            </a:r>
            <a:r>
              <a:rPr lang="en-US" baseline="0" dirty="0" smtClean="0"/>
              <a:t> typically hit Winthrop harder – work in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41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Meteorology – what if it is off by 30 degrees? Does it matter so much with</a:t>
            </a:r>
            <a:r>
              <a:rPr lang="en-US" baseline="0" dirty="0" smtClean="0"/>
              <a:t> this resolution?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5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F4C2DC-2B8F-ED41-9415-F81FA7B81D12}" type="slidenum">
              <a:rPr lang="en-US" sz="1200">
                <a:latin typeface="Calibri" charset="0"/>
              </a:rPr>
              <a:pPr eaLnBrk="1" hangingPunct="1"/>
              <a:t>47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543B59-AE85-4C69-9E95-A408FDE07DC7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Links in Lesson Plan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Partnerships!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93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Partnerships!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93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 domains per day, 6 are run twice</a:t>
            </a:r>
            <a:r>
              <a:rPr lang="en-US" baseline="0" dirty="0" smtClean="0"/>
              <a:t> a day (00Z, 12Z) – 18 </a:t>
            </a:r>
            <a:r>
              <a:rPr lang="en-US" baseline="0" dirty="0" err="1" smtClean="0"/>
              <a:t>hysplit</a:t>
            </a:r>
            <a:r>
              <a:rPr lang="en-US" baseline="0" dirty="0" smtClean="0"/>
              <a:t> particle runs. Many puff runs too. </a:t>
            </a:r>
          </a:p>
          <a:p>
            <a:r>
              <a:rPr lang="en-US" baseline="0" dirty="0" smtClean="0"/>
              <a:t>This does not include custom runs.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88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GEM-MACH Air</a:t>
            </a:r>
            <a:r>
              <a:rPr lang="en-US" baseline="0" dirty="0" smtClean="0"/>
              <a:t> Quality</a:t>
            </a:r>
            <a:r>
              <a:rPr lang="en-US" dirty="0" smtClean="0"/>
              <a:t> Model</a:t>
            </a:r>
          </a:p>
          <a:p>
            <a:r>
              <a:rPr lang="en-US" dirty="0" smtClean="0"/>
              <a:t>00Z,</a:t>
            </a:r>
            <a:r>
              <a:rPr lang="en-US" baseline="0" dirty="0" smtClean="0"/>
              <a:t> 12Z</a:t>
            </a:r>
          </a:p>
          <a:p>
            <a:r>
              <a:rPr lang="en-US" baseline="0" dirty="0" smtClean="0"/>
              <a:t>Using CWFIS and </a:t>
            </a:r>
            <a:r>
              <a:rPr lang="en-US" baseline="0" dirty="0" err="1" smtClean="0"/>
              <a:t>BlueSky</a:t>
            </a:r>
            <a:r>
              <a:rPr lang="en-US" baseline="0" dirty="0" smtClean="0"/>
              <a:t> for fire emissions</a:t>
            </a:r>
          </a:p>
          <a:p>
            <a:r>
              <a:rPr lang="en-US" baseline="0" dirty="0" smtClean="0"/>
              <a:t>Ozone too, but that is not publically available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99470-535E-D24B-B32F-0D2F405EB85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35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12km national,</a:t>
            </a:r>
          </a:p>
          <a:p>
            <a:r>
              <a:rPr lang="en-US" dirty="0" smtClean="0"/>
              <a:t>4km – west</a:t>
            </a:r>
            <a:r>
              <a:rPr lang="en-US" baseline="0" dirty="0" smtClean="0"/>
              <a:t> and east</a:t>
            </a:r>
          </a:p>
          <a:p>
            <a:r>
              <a:rPr lang="en-US" baseline="0" dirty="0" smtClean="0"/>
              <a:t>HYSPLIT puff mode</a:t>
            </a:r>
          </a:p>
          <a:p>
            <a:r>
              <a:rPr lang="en-US" baseline="0" dirty="0" smtClean="0"/>
              <a:t>00Z, 12Z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99470-535E-D24B-B32F-0D2F405EB85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34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ADF5-FF78-3949-9232-EBC1527473EF}" type="datetimeFigureOut">
              <a:rPr lang="en-US" smtClean="0"/>
              <a:t>6/12/18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D82E7-5BA3-6C47-8763-23E488E2E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51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ADF5-FF78-3949-9232-EBC1527473EF}" type="datetimeFigureOut">
              <a:rPr lang="en-US" smtClean="0"/>
              <a:t>6/12/18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D82E7-5BA3-6C47-8763-23E488E2E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01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ADF5-FF78-3949-9232-EBC1527473EF}" type="datetimeFigureOut">
              <a:rPr lang="en-US" smtClean="0"/>
              <a:t>6/12/18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D82E7-5BA3-6C47-8763-23E488E2E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27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ADF5-FF78-3949-9232-EBC1527473EF}" type="datetimeFigureOut">
              <a:rPr lang="en-US" smtClean="0"/>
              <a:t>6/12/18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D82E7-5BA3-6C47-8763-23E488E2E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04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ADF5-FF78-3949-9232-EBC1527473EF}" type="datetimeFigureOut">
              <a:rPr lang="en-US" smtClean="0"/>
              <a:t>6/12/18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D82E7-5BA3-6C47-8763-23E488E2E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1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ADF5-FF78-3949-9232-EBC1527473EF}" type="datetimeFigureOut">
              <a:rPr lang="en-US" smtClean="0"/>
              <a:t>6/12/18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D82E7-5BA3-6C47-8763-23E488E2E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0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ADF5-FF78-3949-9232-EBC1527473EF}" type="datetimeFigureOut">
              <a:rPr lang="en-US" smtClean="0"/>
              <a:t>6/12/18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D82E7-5BA3-6C47-8763-23E488E2E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14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ADF5-FF78-3949-9232-EBC1527473EF}" type="datetimeFigureOut">
              <a:rPr lang="en-US" smtClean="0"/>
              <a:t>6/12/18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D82E7-5BA3-6C47-8763-23E488E2E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4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ADF5-FF78-3949-9232-EBC1527473EF}" type="datetimeFigureOut">
              <a:rPr lang="en-US" smtClean="0"/>
              <a:t>6/12/18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D82E7-5BA3-6C47-8763-23E488E2E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35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ADF5-FF78-3949-9232-EBC1527473EF}" type="datetimeFigureOut">
              <a:rPr lang="en-US" smtClean="0"/>
              <a:t>6/12/18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D82E7-5BA3-6C47-8763-23E488E2E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79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ADF5-FF78-3949-9232-EBC1527473EF}" type="datetimeFigureOut">
              <a:rPr lang="en-US" smtClean="0"/>
              <a:t>6/12/18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D82E7-5BA3-6C47-8763-23E488E2E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72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EADF5-FF78-3949-9232-EBC1527473EF}" type="datetimeFigureOut">
              <a:rPr lang="en-US" smtClean="0"/>
              <a:t>6/12/18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D82E7-5BA3-6C47-8763-23E488E2E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30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://www.airfire.org/data/bluesky-daily/" TargetMode="External"/><Relationship Id="rId5" Type="http://schemas.openxmlformats.org/officeDocument/2006/relationships/hyperlink" Target="http://www.nws.noaa.gov/airquality/ww.shtml" TargetMode="External"/><Relationship Id="rId6" Type="http://schemas.openxmlformats.org/officeDocument/2006/relationships/hyperlink" Target="https://rapidrefresh.noaa.gov/hrrr/HRRRsmoke/" TargetMode="External"/><Relationship Id="rId7" Type="http://schemas.openxmlformats.org/officeDocument/2006/relationships/hyperlink" Target="https://weather.gc.ca/firework/index_e.html" TargetMode="External"/><Relationship Id="rId8" Type="http://schemas.openxmlformats.org/officeDocument/2006/relationships/hyperlink" Target="http://firesmoke.ca/" TargetMode="External"/><Relationship Id="rId9" Type="http://schemas.openxmlformats.org/officeDocument/2006/relationships/hyperlink" Target="http://lar.wsu.edu/airpact/" TargetMode="External"/><Relationship Id="rId10" Type="http://schemas.openxmlformats.org/officeDocument/2006/relationships/hyperlink" Target="https://forecast.ce.gatech.edu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tools.airfire.org/" TargetMode="Externa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airfire.org/data/bluesky-daily/" TargetMode="External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rapidrefresh.noaa.gov/hrrr/HRRRsmoke/" TargetMode="External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tools.airfire.org/" TargetMode="External"/><Relationship Id="rId3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tools.airfire.org/" TargetMode="External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s.airfire.org/" TargetMode="External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s.airfire.org/" TargetMode="External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s.airfire.org/" TargetMode="External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s.airfire.org/" TargetMode="External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hyperlink" Target="https://worldview.earthdata.nasa.gov/" TargetMode="External"/><Relationship Id="rId5" Type="http://schemas.openxmlformats.org/officeDocument/2006/relationships/hyperlink" Target="https://www.star.nesdis.noaa.gov/smcd/spb/aq/" TargetMode="External"/><Relationship Id="rId6" Type="http://schemas.openxmlformats.org/officeDocument/2006/relationships/hyperlink" Target="https://www.star.nesdis.noaa.gov/smcd/spb/aq/eidea/index.php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hyperlink" Target="http://www.fs.fed.us/" TargetMode="External"/><Relationship Id="rId20" Type="http://schemas.openxmlformats.org/officeDocument/2006/relationships/image" Target="../media/image65.png"/><Relationship Id="rId21" Type="http://schemas.openxmlformats.org/officeDocument/2006/relationships/image" Target="../media/image66.jpeg"/><Relationship Id="rId22" Type="http://schemas.openxmlformats.org/officeDocument/2006/relationships/image" Target="../media/image67.jpeg"/><Relationship Id="rId23" Type="http://schemas.openxmlformats.org/officeDocument/2006/relationships/image" Target="../media/image68.jpeg"/><Relationship Id="rId24" Type="http://schemas.openxmlformats.org/officeDocument/2006/relationships/image" Target="../media/image69.jpg"/><Relationship Id="rId10" Type="http://schemas.openxmlformats.org/officeDocument/2006/relationships/image" Target="../media/image60.jpeg"/><Relationship Id="rId11" Type="http://schemas.openxmlformats.org/officeDocument/2006/relationships/hyperlink" Target="http://www.doi.gov/" TargetMode="External"/><Relationship Id="rId12" Type="http://schemas.openxmlformats.org/officeDocument/2006/relationships/image" Target="../media/image61.jpeg"/><Relationship Id="rId13" Type="http://schemas.openxmlformats.org/officeDocument/2006/relationships/hyperlink" Target="http://www.forestsandrangelands.gov/" TargetMode="External"/><Relationship Id="rId14" Type="http://schemas.openxmlformats.org/officeDocument/2006/relationships/image" Target="../media/image62.jpeg"/><Relationship Id="rId15" Type="http://schemas.openxmlformats.org/officeDocument/2006/relationships/hyperlink" Target="http://www.noaa.gov/" TargetMode="External"/><Relationship Id="rId16" Type="http://schemas.openxmlformats.org/officeDocument/2006/relationships/image" Target="../media/image63.jpeg"/><Relationship Id="rId17" Type="http://schemas.openxmlformats.org/officeDocument/2006/relationships/image" Target="../media/image64.png"/><Relationship Id="rId18" Type="http://schemas.openxmlformats.org/officeDocument/2006/relationships/hyperlink" Target="mailto:larkin@fs.fed.us" TargetMode="External"/><Relationship Id="rId19" Type="http://schemas.openxmlformats.org/officeDocument/2006/relationships/hyperlink" Target="mailto:smoneill@fs.fed.u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5" Type="http://schemas.openxmlformats.org/officeDocument/2006/relationships/hyperlink" Target="http://www.nasa.gov/" TargetMode="External"/><Relationship Id="rId6" Type="http://schemas.openxmlformats.org/officeDocument/2006/relationships/image" Target="../media/image58.jpeg"/><Relationship Id="rId7" Type="http://schemas.openxmlformats.org/officeDocument/2006/relationships/hyperlink" Target="http://www.epa.gov/" TargetMode="External"/><Relationship Id="rId8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Fire022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Smoke Tools and Information for Prescribed Fire and Wildfire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6398" y="2100631"/>
            <a:ext cx="7640402" cy="402553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Types of Smoke Models (Theory)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Fire Emissions Calculation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Smoke Forecasting Systems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Smoke Tools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Satellite Information for Smoke and Fire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Putting on Your Smoke Glasses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Prescribed Burning in the WUI of Bend, Oregon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8" name="Picture 10" descr="usfs_log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94" y="5932040"/>
            <a:ext cx="8610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337541" y="6423666"/>
            <a:ext cx="1704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</a:rPr>
              <a:t>Photo – Ted </a:t>
            </a:r>
            <a:r>
              <a:rPr lang="en-US" sz="1200" i="1" dirty="0" err="1" smtClean="0">
                <a:solidFill>
                  <a:schemeClr val="bg1"/>
                </a:solidFill>
              </a:rPr>
              <a:t>Grussing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873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004" y="45090"/>
            <a:ext cx="3431876" cy="26151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5" y="2682708"/>
            <a:ext cx="6154196" cy="41906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7638" y="2863973"/>
            <a:ext cx="158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/>
              <a:t>Urbanski</a:t>
            </a:r>
            <a:r>
              <a:rPr lang="en-US" u="sng" dirty="0" smtClean="0"/>
              <a:t> 2014</a:t>
            </a:r>
            <a:endParaRPr lang="en-US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594076" y="4386296"/>
            <a:ext cx="687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FEPS</a:t>
            </a:r>
            <a:endParaRPr lang="en-US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2557699" y="4400220"/>
            <a:ext cx="123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CONSUME</a:t>
            </a:r>
            <a:endParaRPr lang="en-US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3656232" y="2863973"/>
            <a:ext cx="158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New Analysis</a:t>
            </a:r>
            <a:endParaRPr lang="en-US" u="sn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7"/>
            <a:ext cx="4668099" cy="2062399"/>
          </a:xfrm>
        </p:spPr>
        <p:txBody>
          <a:bodyPr>
            <a:normAutofit/>
          </a:bodyPr>
          <a:lstStyle/>
          <a:p>
            <a:r>
              <a:rPr lang="en-US" dirty="0" smtClean="0"/>
              <a:t>PM2.5 Emission Factors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45050" y="2863973"/>
            <a:ext cx="2441750" cy="387449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Emission Factor (EF): mass pollutant released per mass fuel consumed (e.g. g/kg)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Factor of 2 Variability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15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6477000" y="1371600"/>
            <a:ext cx="2286000" cy="4732338"/>
            <a:chOff x="6477000" y="1371600"/>
            <a:chExt cx="2286000" cy="473235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6629399" y="1371600"/>
              <a:ext cx="2133601" cy="673100"/>
              <a:chOff x="0" y="0"/>
              <a:chExt cx="757" cy="424"/>
            </a:xfrm>
          </p:grpSpPr>
          <p:sp>
            <p:nvSpPr>
              <p:cNvPr id="25652" name="Rectangle 6"/>
              <p:cNvSpPr>
                <a:spLocks/>
              </p:cNvSpPr>
              <p:nvPr/>
            </p:nvSpPr>
            <p:spPr bwMode="auto">
              <a:xfrm>
                <a:off x="51" y="0"/>
                <a:ext cx="593" cy="424"/>
              </a:xfrm>
              <a:prstGeom prst="rect">
                <a:avLst/>
              </a:prstGeom>
              <a:solidFill>
                <a:srgbClr val="FCFF8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53" name="Rectangle 7"/>
              <p:cNvSpPr>
                <a:spLocks/>
              </p:cNvSpPr>
              <p:nvPr/>
            </p:nvSpPr>
            <p:spPr bwMode="auto">
              <a:xfrm>
                <a:off x="0" y="5"/>
                <a:ext cx="757" cy="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 anchor="ctr">
                <a:prstTxWarp prst="textNoShape">
                  <a:avLst/>
                </a:prstTxWarp>
              </a:bodyPr>
              <a:lstStyle/>
              <a:p>
                <a:pPr marL="39688" algn="ctr"/>
                <a:r>
                  <a:rPr lang="en-US">
                    <a:ea typeface="Arial" charset="0"/>
                    <a:cs typeface="Arial" charset="0"/>
                    <a:sym typeface="Arial" charset="0"/>
                  </a:rPr>
                  <a:t>Fire</a:t>
                </a:r>
                <a:br>
                  <a:rPr lang="en-US">
                    <a:ea typeface="Arial" charset="0"/>
                    <a:cs typeface="Arial" charset="0"/>
                    <a:sym typeface="Arial" charset="0"/>
                  </a:rPr>
                </a:br>
                <a:r>
                  <a:rPr lang="en-US">
                    <a:ea typeface="Arial" charset="0"/>
                    <a:cs typeface="Arial" charset="0"/>
                    <a:sym typeface="Arial" charset="0"/>
                  </a:rPr>
                  <a:t>Info</a:t>
                </a: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6767105" y="2046288"/>
              <a:ext cx="1676400" cy="674687"/>
              <a:chOff x="0" y="0"/>
              <a:chExt cx="603" cy="424"/>
            </a:xfrm>
          </p:grpSpPr>
          <p:sp>
            <p:nvSpPr>
              <p:cNvPr id="25650" name="Rectangle 9"/>
              <p:cNvSpPr>
                <a:spLocks/>
              </p:cNvSpPr>
              <p:nvPr/>
            </p:nvSpPr>
            <p:spPr bwMode="auto">
              <a:xfrm>
                <a:off x="0" y="0"/>
                <a:ext cx="603" cy="424"/>
              </a:xfrm>
              <a:prstGeom prst="rect">
                <a:avLst/>
              </a:prstGeom>
              <a:solidFill>
                <a:srgbClr val="FCFF8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51" name="Rectangle 10"/>
              <p:cNvSpPr>
                <a:spLocks/>
              </p:cNvSpPr>
              <p:nvPr/>
            </p:nvSpPr>
            <p:spPr bwMode="auto">
              <a:xfrm>
                <a:off x="120" y="94"/>
                <a:ext cx="363" cy="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 anchor="ctr">
                <a:prstTxWarp prst="textNoShape">
                  <a:avLst/>
                </a:prstTxWarp>
              </a:bodyPr>
              <a:lstStyle/>
              <a:p>
                <a:pPr marL="39688" algn="ctr"/>
                <a:r>
                  <a:rPr lang="en-US">
                    <a:ea typeface="Arial" charset="0"/>
                    <a:cs typeface="Arial" charset="0"/>
                    <a:sym typeface="Arial" charset="0"/>
                  </a:rPr>
                  <a:t>Fuels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6767105" y="2590800"/>
              <a:ext cx="1676400" cy="938213"/>
              <a:chOff x="0" y="0"/>
              <a:chExt cx="603" cy="590"/>
            </a:xfrm>
          </p:grpSpPr>
          <p:sp>
            <p:nvSpPr>
              <p:cNvPr id="25648" name="Rectangle 12"/>
              <p:cNvSpPr>
                <a:spLocks/>
              </p:cNvSpPr>
              <p:nvPr/>
            </p:nvSpPr>
            <p:spPr bwMode="auto">
              <a:xfrm>
                <a:off x="0" y="82"/>
                <a:ext cx="603" cy="425"/>
              </a:xfrm>
              <a:prstGeom prst="rect">
                <a:avLst/>
              </a:prstGeom>
              <a:solidFill>
                <a:srgbClr val="FCFF8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9" name="Rectangle 13"/>
              <p:cNvSpPr>
                <a:spLocks/>
              </p:cNvSpPr>
              <p:nvPr/>
            </p:nvSpPr>
            <p:spPr bwMode="auto">
              <a:xfrm>
                <a:off x="40" y="0"/>
                <a:ext cx="523" cy="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 anchor="ctr">
                <a:prstTxWarp prst="textNoShape">
                  <a:avLst/>
                </a:prstTxWarp>
              </a:bodyPr>
              <a:lstStyle/>
              <a:p>
                <a:pPr marL="39688" algn="ctr"/>
                <a:r>
                  <a:rPr lang="en-US">
                    <a:ea typeface="Arial" charset="0"/>
                    <a:cs typeface="Arial" charset="0"/>
                    <a:sym typeface="Arial" charset="0"/>
                  </a:rPr>
                  <a:t>Total Consumption</a:t>
                </a:r>
              </a:p>
            </p:txBody>
          </p:sp>
        </p:grp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6629400" y="3398877"/>
              <a:ext cx="1905000" cy="674688"/>
              <a:chOff x="0" y="0"/>
              <a:chExt cx="689" cy="424"/>
            </a:xfrm>
          </p:grpSpPr>
          <p:sp>
            <p:nvSpPr>
              <p:cNvPr id="25646" name="Rectangle 15"/>
              <p:cNvSpPr>
                <a:spLocks/>
              </p:cNvSpPr>
              <p:nvPr/>
            </p:nvSpPr>
            <p:spPr bwMode="auto">
              <a:xfrm>
                <a:off x="50" y="0"/>
                <a:ext cx="606" cy="424"/>
              </a:xfrm>
              <a:prstGeom prst="rect">
                <a:avLst/>
              </a:prstGeom>
              <a:solidFill>
                <a:srgbClr val="FCFF8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7" name="Rectangle 16"/>
              <p:cNvSpPr>
                <a:spLocks/>
              </p:cNvSpPr>
              <p:nvPr/>
            </p:nvSpPr>
            <p:spPr bwMode="auto">
              <a:xfrm>
                <a:off x="0" y="5"/>
                <a:ext cx="689" cy="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 anchor="ctr">
                <a:prstTxWarp prst="textNoShape">
                  <a:avLst/>
                </a:prstTxWarp>
              </a:bodyPr>
              <a:lstStyle/>
              <a:p>
                <a:pPr marL="39688" algn="ctr"/>
                <a:r>
                  <a:rPr lang="en-US">
                    <a:ea typeface="Arial" charset="0"/>
                    <a:cs typeface="Arial" charset="0"/>
                    <a:sym typeface="Arial" charset="0"/>
                  </a:rPr>
                  <a:t>Time</a:t>
                </a:r>
                <a:br>
                  <a:rPr lang="en-US">
                    <a:ea typeface="Arial" charset="0"/>
                    <a:cs typeface="Arial" charset="0"/>
                    <a:sym typeface="Arial" charset="0"/>
                  </a:rPr>
                </a:br>
                <a:r>
                  <a:rPr lang="en-US">
                    <a:ea typeface="Arial" charset="0"/>
                    <a:cs typeface="Arial" charset="0"/>
                    <a:sym typeface="Arial" charset="0"/>
                  </a:rPr>
                  <a:t>Rate</a:t>
                </a:r>
              </a:p>
            </p:txBody>
          </p:sp>
        </p:grpSp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6629580" y="4074454"/>
              <a:ext cx="1831062" cy="674687"/>
              <a:chOff x="-72" y="0"/>
              <a:chExt cx="761" cy="424"/>
            </a:xfrm>
          </p:grpSpPr>
          <p:sp>
            <p:nvSpPr>
              <p:cNvPr id="25644" name="Rectangle 19"/>
              <p:cNvSpPr>
                <a:spLocks/>
              </p:cNvSpPr>
              <p:nvPr/>
            </p:nvSpPr>
            <p:spPr bwMode="auto">
              <a:xfrm>
                <a:off x="-15" y="0"/>
                <a:ext cx="697" cy="424"/>
              </a:xfrm>
              <a:prstGeom prst="rect">
                <a:avLst/>
              </a:prstGeom>
              <a:solidFill>
                <a:srgbClr val="FCFF8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5" name="Rectangle 20"/>
              <p:cNvSpPr>
                <a:spLocks/>
              </p:cNvSpPr>
              <p:nvPr/>
            </p:nvSpPr>
            <p:spPr bwMode="auto">
              <a:xfrm>
                <a:off x="-72" y="5"/>
                <a:ext cx="761" cy="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 anchor="ctr">
                <a:prstTxWarp prst="textNoShape">
                  <a:avLst/>
                </a:prstTxWarp>
              </a:bodyPr>
              <a:lstStyle/>
              <a:p>
                <a:pPr marL="39688" algn="ctr"/>
                <a:r>
                  <a:rPr lang="en-US">
                    <a:ea typeface="Arial" charset="0"/>
                    <a:cs typeface="Arial" charset="0"/>
                    <a:sym typeface="Arial" charset="0"/>
                  </a:rPr>
                  <a:t>Emissions</a:t>
                </a:r>
              </a:p>
            </p:txBody>
          </p:sp>
        </p:grp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6477000" y="4754581"/>
              <a:ext cx="2286000" cy="674688"/>
              <a:chOff x="0" y="0"/>
              <a:chExt cx="689" cy="424"/>
            </a:xfrm>
          </p:grpSpPr>
          <p:sp>
            <p:nvSpPr>
              <p:cNvPr id="25642" name="Rectangle 22"/>
              <p:cNvSpPr>
                <a:spLocks/>
              </p:cNvSpPr>
              <p:nvPr/>
            </p:nvSpPr>
            <p:spPr bwMode="auto">
              <a:xfrm>
                <a:off x="87" y="0"/>
                <a:ext cx="505" cy="424"/>
              </a:xfrm>
              <a:prstGeom prst="rect">
                <a:avLst/>
              </a:prstGeom>
              <a:solidFill>
                <a:srgbClr val="FCFF8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3" name="Rectangle 23"/>
              <p:cNvSpPr>
                <a:spLocks/>
              </p:cNvSpPr>
              <p:nvPr/>
            </p:nvSpPr>
            <p:spPr bwMode="auto">
              <a:xfrm>
                <a:off x="0" y="5"/>
                <a:ext cx="689" cy="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 anchor="ctr">
                <a:prstTxWarp prst="textNoShape">
                  <a:avLst/>
                </a:prstTxWarp>
              </a:bodyPr>
              <a:lstStyle/>
              <a:p>
                <a:pPr marL="39688" algn="ctr"/>
                <a:r>
                  <a:rPr lang="en-US">
                    <a:ea typeface="Arial" charset="0"/>
                    <a:cs typeface="Arial" charset="0"/>
                    <a:sym typeface="Arial" charset="0"/>
                  </a:rPr>
                  <a:t>Plume</a:t>
                </a:r>
                <a:br>
                  <a:rPr lang="en-US">
                    <a:ea typeface="Arial" charset="0"/>
                    <a:cs typeface="Arial" charset="0"/>
                    <a:sym typeface="Arial" charset="0"/>
                  </a:rPr>
                </a:br>
                <a:r>
                  <a:rPr lang="en-US">
                    <a:ea typeface="Arial" charset="0"/>
                    <a:cs typeface="Arial" charset="0"/>
                    <a:sym typeface="Arial" charset="0"/>
                  </a:rPr>
                  <a:t>Rise</a:t>
                </a:r>
              </a:p>
            </p:txBody>
          </p:sp>
        </p:grpSp>
        <p:grpSp>
          <p:nvGrpSpPr>
            <p:cNvPr id="9" name="Group 24"/>
            <p:cNvGrpSpPr>
              <a:grpSpLocks/>
            </p:cNvGrpSpPr>
            <p:nvPr/>
          </p:nvGrpSpPr>
          <p:grpSpPr bwMode="auto">
            <a:xfrm>
              <a:off x="6629401" y="5429269"/>
              <a:ext cx="1905000" cy="674687"/>
              <a:chOff x="0" y="0"/>
              <a:chExt cx="689" cy="424"/>
            </a:xfrm>
          </p:grpSpPr>
          <p:sp>
            <p:nvSpPr>
              <p:cNvPr id="25640" name="Rectangle 25"/>
              <p:cNvSpPr>
                <a:spLocks/>
              </p:cNvSpPr>
              <p:nvPr/>
            </p:nvSpPr>
            <p:spPr bwMode="auto">
              <a:xfrm>
                <a:off x="52" y="0"/>
                <a:ext cx="604" cy="424"/>
              </a:xfrm>
              <a:prstGeom prst="rect">
                <a:avLst/>
              </a:prstGeom>
              <a:solidFill>
                <a:srgbClr val="FCFF8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41" name="Rectangle 26"/>
              <p:cNvSpPr>
                <a:spLocks/>
              </p:cNvSpPr>
              <p:nvPr/>
            </p:nvSpPr>
            <p:spPr bwMode="auto">
              <a:xfrm>
                <a:off x="0" y="5"/>
                <a:ext cx="689" cy="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 anchor="ctr">
                <a:prstTxWarp prst="textNoShape">
                  <a:avLst/>
                </a:prstTxWarp>
              </a:bodyPr>
              <a:lstStyle/>
              <a:p>
                <a:pPr marL="39688" algn="ctr"/>
                <a:r>
                  <a:rPr lang="en-US">
                    <a:ea typeface="Arial" charset="0"/>
                    <a:cs typeface="Arial" charset="0"/>
                    <a:sym typeface="Arial" charset="0"/>
                  </a:rPr>
                  <a:t>Dispersion /</a:t>
                </a:r>
              </a:p>
              <a:p>
                <a:pPr marL="39688" algn="ctr"/>
                <a:r>
                  <a:rPr lang="en-US">
                    <a:ea typeface="Arial" charset="0"/>
                    <a:cs typeface="Arial" charset="0"/>
                    <a:sym typeface="Arial" charset="0"/>
                  </a:rPr>
                  <a:t>Trajectories</a:t>
                </a:r>
              </a:p>
            </p:txBody>
          </p:sp>
        </p:grpSp>
      </p:grpSp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3048000" y="1371600"/>
            <a:ext cx="2133600" cy="673100"/>
            <a:chOff x="0" y="0"/>
            <a:chExt cx="757" cy="424"/>
          </a:xfrm>
        </p:grpSpPr>
        <p:sp>
          <p:nvSpPr>
            <p:cNvPr id="25631" name="Rectangle 6"/>
            <p:cNvSpPr>
              <a:spLocks/>
            </p:cNvSpPr>
            <p:nvPr/>
          </p:nvSpPr>
          <p:spPr bwMode="auto">
            <a:xfrm>
              <a:off x="51" y="0"/>
              <a:ext cx="593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32" name="Rectangle 7"/>
            <p:cNvSpPr>
              <a:spLocks/>
            </p:cNvSpPr>
            <p:nvPr/>
          </p:nvSpPr>
          <p:spPr bwMode="auto">
            <a:xfrm>
              <a:off x="0" y="5"/>
              <a:ext cx="757" cy="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algn="ctr"/>
              <a:r>
                <a:rPr lang="en-US">
                  <a:ea typeface="Arial" charset="0"/>
                  <a:cs typeface="Arial" charset="0"/>
                  <a:sym typeface="Arial" charset="0"/>
                </a:rPr>
                <a:t>Fire</a:t>
              </a:r>
              <a:br>
                <a:rPr lang="en-US">
                  <a:ea typeface="Arial" charset="0"/>
                  <a:cs typeface="Arial" charset="0"/>
                  <a:sym typeface="Arial" charset="0"/>
                </a:rPr>
              </a:br>
              <a:r>
                <a:rPr lang="en-US">
                  <a:ea typeface="Arial" charset="0"/>
                  <a:cs typeface="Arial" charset="0"/>
                  <a:sym typeface="Arial" charset="0"/>
                </a:rPr>
                <a:t>Info</a:t>
              </a:r>
            </a:p>
          </p:txBody>
        </p:sp>
      </p:grp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2590800" y="2046288"/>
            <a:ext cx="1676400" cy="674687"/>
            <a:chOff x="0" y="0"/>
            <a:chExt cx="603" cy="424"/>
          </a:xfrm>
        </p:grpSpPr>
        <p:sp>
          <p:nvSpPr>
            <p:cNvPr id="25629" name="Rectangle 9"/>
            <p:cNvSpPr>
              <a:spLocks/>
            </p:cNvSpPr>
            <p:nvPr/>
          </p:nvSpPr>
          <p:spPr bwMode="auto">
            <a:xfrm>
              <a:off x="0" y="0"/>
              <a:ext cx="603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30" name="Rectangle 10"/>
            <p:cNvSpPr>
              <a:spLocks/>
            </p:cNvSpPr>
            <p:nvPr/>
          </p:nvSpPr>
          <p:spPr bwMode="auto">
            <a:xfrm>
              <a:off x="120" y="94"/>
              <a:ext cx="363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algn="ctr"/>
              <a:r>
                <a:rPr lang="en-US">
                  <a:ea typeface="Arial" charset="0"/>
                  <a:cs typeface="Arial" charset="0"/>
                  <a:sym typeface="Arial" charset="0"/>
                </a:rPr>
                <a:t>Fuels</a:t>
              </a: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048000" y="2590800"/>
            <a:ext cx="1676400" cy="938213"/>
            <a:chOff x="0" y="0"/>
            <a:chExt cx="603" cy="590"/>
          </a:xfrm>
        </p:grpSpPr>
        <p:sp>
          <p:nvSpPr>
            <p:cNvPr id="25627" name="Rectangle 12"/>
            <p:cNvSpPr>
              <a:spLocks/>
            </p:cNvSpPr>
            <p:nvPr/>
          </p:nvSpPr>
          <p:spPr bwMode="auto">
            <a:xfrm>
              <a:off x="0" y="82"/>
              <a:ext cx="603" cy="425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28" name="Rectangle 13"/>
            <p:cNvSpPr>
              <a:spLocks/>
            </p:cNvSpPr>
            <p:nvPr/>
          </p:nvSpPr>
          <p:spPr bwMode="auto">
            <a:xfrm>
              <a:off x="40" y="0"/>
              <a:ext cx="523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algn="ctr"/>
              <a:r>
                <a:rPr lang="en-US">
                  <a:ea typeface="Arial" charset="0"/>
                  <a:cs typeface="Arial" charset="0"/>
                  <a:sym typeface="Arial" charset="0"/>
                </a:rPr>
                <a:t>Total Consumption</a:t>
              </a:r>
            </a:p>
          </p:txBody>
        </p:sp>
      </p:grpSp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2133600" y="3398838"/>
            <a:ext cx="1905000" cy="674687"/>
            <a:chOff x="0" y="0"/>
            <a:chExt cx="689" cy="424"/>
          </a:xfrm>
        </p:grpSpPr>
        <p:sp>
          <p:nvSpPr>
            <p:cNvPr id="25625" name="Rectangle 15"/>
            <p:cNvSpPr>
              <a:spLocks/>
            </p:cNvSpPr>
            <p:nvPr/>
          </p:nvSpPr>
          <p:spPr bwMode="auto">
            <a:xfrm>
              <a:off x="50" y="0"/>
              <a:ext cx="606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26" name="Rectangle 16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algn="ctr"/>
              <a:r>
                <a:rPr lang="en-US">
                  <a:ea typeface="Arial" charset="0"/>
                  <a:cs typeface="Arial" charset="0"/>
                  <a:sym typeface="Arial" charset="0"/>
                </a:rPr>
                <a:t>Time</a:t>
              </a:r>
              <a:br>
                <a:rPr lang="en-US">
                  <a:ea typeface="Arial" charset="0"/>
                  <a:cs typeface="Arial" charset="0"/>
                  <a:sym typeface="Arial" charset="0"/>
                </a:rPr>
              </a:br>
              <a:r>
                <a:rPr lang="en-US">
                  <a:ea typeface="Arial" charset="0"/>
                  <a:cs typeface="Arial" charset="0"/>
                  <a:sym typeface="Arial" charset="0"/>
                </a:rPr>
                <a:t>Rate</a:t>
              </a:r>
            </a:p>
          </p:txBody>
        </p:sp>
      </p:grpSp>
      <p:grpSp>
        <p:nvGrpSpPr>
          <p:cNvPr id="14" name="Group 18"/>
          <p:cNvGrpSpPr>
            <a:grpSpLocks/>
          </p:cNvGrpSpPr>
          <p:nvPr/>
        </p:nvGrpSpPr>
        <p:grpSpPr bwMode="auto">
          <a:xfrm>
            <a:off x="608013" y="4075113"/>
            <a:ext cx="1830387" cy="674687"/>
            <a:chOff x="-72" y="0"/>
            <a:chExt cx="761" cy="424"/>
          </a:xfrm>
        </p:grpSpPr>
        <p:sp>
          <p:nvSpPr>
            <p:cNvPr id="25623" name="Rectangle 19"/>
            <p:cNvSpPr>
              <a:spLocks/>
            </p:cNvSpPr>
            <p:nvPr/>
          </p:nvSpPr>
          <p:spPr bwMode="auto">
            <a:xfrm>
              <a:off x="-15" y="0"/>
              <a:ext cx="697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24" name="Rectangle 20"/>
            <p:cNvSpPr>
              <a:spLocks/>
            </p:cNvSpPr>
            <p:nvPr/>
          </p:nvSpPr>
          <p:spPr bwMode="auto">
            <a:xfrm>
              <a:off x="-72" y="5"/>
              <a:ext cx="761" cy="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algn="ctr"/>
              <a:r>
                <a:rPr lang="en-US">
                  <a:ea typeface="Arial" charset="0"/>
                  <a:cs typeface="Arial" charset="0"/>
                  <a:sym typeface="Arial" charset="0"/>
                </a:rPr>
                <a:t>Emissions</a:t>
              </a:r>
            </a:p>
          </p:txBody>
        </p:sp>
      </p:grpSp>
      <p:grpSp>
        <p:nvGrpSpPr>
          <p:cNvPr id="15" name="Group 21"/>
          <p:cNvGrpSpPr>
            <a:grpSpLocks/>
          </p:cNvGrpSpPr>
          <p:nvPr/>
        </p:nvGrpSpPr>
        <p:grpSpPr bwMode="auto">
          <a:xfrm>
            <a:off x="-228600" y="4754563"/>
            <a:ext cx="2286000" cy="674687"/>
            <a:chOff x="0" y="0"/>
            <a:chExt cx="689" cy="424"/>
          </a:xfrm>
        </p:grpSpPr>
        <p:sp>
          <p:nvSpPr>
            <p:cNvPr id="25621" name="Rectangle 22"/>
            <p:cNvSpPr>
              <a:spLocks/>
            </p:cNvSpPr>
            <p:nvPr/>
          </p:nvSpPr>
          <p:spPr bwMode="auto">
            <a:xfrm>
              <a:off x="87" y="0"/>
              <a:ext cx="505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22" name="Rectangle 23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algn="ctr"/>
              <a:r>
                <a:rPr lang="en-US">
                  <a:ea typeface="Arial" charset="0"/>
                  <a:cs typeface="Arial" charset="0"/>
                  <a:sym typeface="Arial" charset="0"/>
                </a:rPr>
                <a:t>Plume</a:t>
              </a:r>
              <a:br>
                <a:rPr lang="en-US">
                  <a:ea typeface="Arial" charset="0"/>
                  <a:cs typeface="Arial" charset="0"/>
                  <a:sym typeface="Arial" charset="0"/>
                </a:rPr>
              </a:br>
              <a:r>
                <a:rPr lang="en-US">
                  <a:ea typeface="Arial" charset="0"/>
                  <a:cs typeface="Arial" charset="0"/>
                  <a:sym typeface="Arial" charset="0"/>
                </a:rPr>
                <a:t>Rise</a:t>
              </a:r>
            </a:p>
          </p:txBody>
        </p:sp>
      </p:grpSp>
      <p:grpSp>
        <p:nvGrpSpPr>
          <p:cNvPr id="16" name="Group 24"/>
          <p:cNvGrpSpPr>
            <a:grpSpLocks/>
          </p:cNvGrpSpPr>
          <p:nvPr/>
        </p:nvGrpSpPr>
        <p:grpSpPr bwMode="auto">
          <a:xfrm>
            <a:off x="990600" y="5429250"/>
            <a:ext cx="1905000" cy="674688"/>
            <a:chOff x="0" y="0"/>
            <a:chExt cx="689" cy="424"/>
          </a:xfrm>
        </p:grpSpPr>
        <p:sp>
          <p:nvSpPr>
            <p:cNvPr id="25619" name="Rectangle 25"/>
            <p:cNvSpPr>
              <a:spLocks/>
            </p:cNvSpPr>
            <p:nvPr/>
          </p:nvSpPr>
          <p:spPr bwMode="auto">
            <a:xfrm>
              <a:off x="52" y="0"/>
              <a:ext cx="604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20" name="Rectangle 26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algn="ctr"/>
              <a:r>
                <a:rPr lang="en-US">
                  <a:ea typeface="Arial" charset="0"/>
                  <a:cs typeface="Arial" charset="0"/>
                  <a:sym typeface="Arial" charset="0"/>
                </a:rPr>
                <a:t>Dispersion /</a:t>
              </a:r>
            </a:p>
            <a:p>
              <a:pPr marL="39688" algn="ctr"/>
              <a:r>
                <a:rPr lang="en-US">
                  <a:ea typeface="Arial" charset="0"/>
                  <a:cs typeface="Arial" charset="0"/>
                  <a:sym typeface="Arial" charset="0"/>
                </a:rPr>
                <a:t>Trajectories</a:t>
              </a:r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 rot="5400000">
            <a:off x="-648493" y="3848894"/>
            <a:ext cx="52578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11" name="Title 5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25612" name="TextBox 58"/>
          <p:cNvSpPr txBox="1">
            <a:spLocks noChangeArrowheads="1"/>
          </p:cNvSpPr>
          <p:nvPr/>
        </p:nvSpPr>
        <p:spPr bwMode="auto">
          <a:xfrm>
            <a:off x="1524000" y="838200"/>
            <a:ext cx="890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Reality</a:t>
            </a:r>
          </a:p>
        </p:txBody>
      </p:sp>
      <p:grpSp>
        <p:nvGrpSpPr>
          <p:cNvPr id="17" name="Group 62"/>
          <p:cNvGrpSpPr>
            <a:grpSpLocks/>
          </p:cNvGrpSpPr>
          <p:nvPr/>
        </p:nvGrpSpPr>
        <p:grpSpPr bwMode="auto">
          <a:xfrm>
            <a:off x="7162800" y="806450"/>
            <a:ext cx="890588" cy="5672138"/>
            <a:chOff x="7162800" y="805934"/>
            <a:chExt cx="890238" cy="5671860"/>
          </a:xfrm>
        </p:grpSpPr>
        <p:cxnSp>
          <p:nvCxnSpPr>
            <p:cNvPr id="33" name="Straight Arrow Connector 32"/>
            <p:cNvCxnSpPr/>
            <p:nvPr/>
          </p:nvCxnSpPr>
          <p:spPr>
            <a:xfrm rot="5400000">
              <a:off x="4990256" y="3848229"/>
              <a:ext cx="5257542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618" name="TextBox 59"/>
            <p:cNvSpPr txBox="1">
              <a:spLocks noChangeArrowheads="1"/>
            </p:cNvSpPr>
            <p:nvPr/>
          </p:nvSpPr>
          <p:spPr bwMode="auto">
            <a:xfrm>
              <a:off x="7162800" y="805934"/>
              <a:ext cx="89023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Reality</a:t>
              </a:r>
            </a:p>
          </p:txBody>
        </p:sp>
      </p:grpSp>
      <p:sp>
        <p:nvSpPr>
          <p:cNvPr id="62" name="Striped Right Arrow 61"/>
          <p:cNvSpPr/>
          <p:nvPr/>
        </p:nvSpPr>
        <p:spPr>
          <a:xfrm>
            <a:off x="5029200" y="3429000"/>
            <a:ext cx="990600" cy="76200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15" name="TextBox 64"/>
          <p:cNvSpPr txBox="1">
            <a:spLocks noChangeArrowheads="1"/>
          </p:cNvSpPr>
          <p:nvPr/>
        </p:nvSpPr>
        <p:spPr bwMode="auto">
          <a:xfrm>
            <a:off x="457200" y="6488113"/>
            <a:ext cx="3071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right answer, wrong reasons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6072188" y="6488113"/>
            <a:ext cx="2892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right answer, right reasons</a:t>
            </a:r>
          </a:p>
        </p:txBody>
      </p:sp>
    </p:spTree>
    <p:extLst>
      <p:ext uri="{BB962C8B-B14F-4D97-AF65-F5344CB8AC3E}">
        <p14:creationId xmlns:p14="http://schemas.microsoft.com/office/powerpoint/2010/main" val="1033095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0488528" cy="6867719"/>
          </a:xfrm>
          <a:prstGeom prst="rect">
            <a:avLst/>
          </a:prstGeom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6190"/>
            <a:ext cx="2743200" cy="2849562"/>
          </a:xfrm>
        </p:spPr>
        <p:txBody>
          <a:bodyPr>
            <a:normAutofit fontScale="90000"/>
          </a:bodyPr>
          <a:lstStyle/>
          <a:p>
            <a:r>
              <a:rPr lang="en-US" dirty="0"/>
              <a:t>Smoke Model Online Resources (Forecast Systems) </a:t>
            </a:r>
            <a:endParaRPr lang="en-US" b="1" dirty="0" smtClean="0">
              <a:solidFill>
                <a:srgbClr val="FFFFFF"/>
              </a:solidFill>
              <a:effectLst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idx="1"/>
          </p:nvPr>
        </p:nvSpPr>
        <p:spPr>
          <a:xfrm>
            <a:off x="2716176" y="194580"/>
            <a:ext cx="6397625" cy="5560669"/>
          </a:xfrm>
          <a:solidFill>
            <a:schemeClr val="bg1">
              <a:alpha val="30000"/>
            </a:schemeClr>
          </a:solidFill>
        </p:spPr>
        <p:txBody>
          <a:bodyPr>
            <a:normAutofit fontScale="92500"/>
          </a:bodyPr>
          <a:lstStyle/>
          <a:p>
            <a:pPr lvl="0"/>
            <a:r>
              <a:rPr lang="en-US" sz="2400" dirty="0" err="1">
                <a:solidFill>
                  <a:srgbClr val="FFFFFF"/>
                </a:solidFill>
              </a:rPr>
              <a:t>BlueSky</a:t>
            </a:r>
            <a:r>
              <a:rPr lang="en-US" sz="2400" dirty="0">
                <a:solidFill>
                  <a:srgbClr val="FFFFFF"/>
                </a:solidFill>
              </a:rPr>
              <a:t> Daily Operational Runs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u="sng" dirty="0">
                <a:solidFill>
                  <a:srgbClr val="FFFFFF"/>
                </a:solidFill>
                <a:hlinkClick r:id="rId4"/>
              </a:rPr>
              <a:t>http://www.airfire.org/data/bluesky-daily/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</a:p>
          <a:p>
            <a:pPr lvl="0"/>
            <a:r>
              <a:rPr lang="en-US" sz="2400" dirty="0">
                <a:solidFill>
                  <a:srgbClr val="FFFFFF"/>
                </a:solidFill>
              </a:rPr>
              <a:t>NOAA Air Quality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u="sng" dirty="0">
                <a:solidFill>
                  <a:srgbClr val="FFFFFF"/>
                </a:solidFill>
                <a:hlinkClick r:id="rId5"/>
              </a:rPr>
              <a:t>http://www.nws.noaa.gov/airquality/ww.shtml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</a:p>
          <a:p>
            <a:pPr lvl="0"/>
            <a:r>
              <a:rPr lang="en-US" sz="2400" dirty="0">
                <a:solidFill>
                  <a:srgbClr val="FFFFFF"/>
                </a:solidFill>
              </a:rPr>
              <a:t>High Resolution Rapid Refresh (HRRR) – Smoke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u="sng" dirty="0">
                <a:solidFill>
                  <a:srgbClr val="FFFFFF"/>
                </a:solidFill>
                <a:hlinkClick r:id="rId6"/>
              </a:rPr>
              <a:t>https://rapidrefresh.noaa.gov/hrrr/HRRRsmoke/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</a:p>
          <a:p>
            <a:pPr lvl="0"/>
            <a:r>
              <a:rPr lang="en-US" sz="2400" dirty="0">
                <a:solidFill>
                  <a:srgbClr val="FFFFFF"/>
                </a:solidFill>
              </a:rPr>
              <a:t>Canada – Firework 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u="sng" dirty="0">
                <a:solidFill>
                  <a:srgbClr val="FFFFFF"/>
                </a:solidFill>
                <a:hlinkClick r:id="rId7"/>
              </a:rPr>
              <a:t>https://weather.gc.ca/firework/index_e.html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</a:p>
          <a:p>
            <a:pPr lvl="0"/>
            <a:r>
              <a:rPr lang="en-US" sz="2400" dirty="0">
                <a:solidFill>
                  <a:srgbClr val="FFFFFF"/>
                </a:solidFill>
              </a:rPr>
              <a:t>Canada – </a:t>
            </a:r>
            <a:r>
              <a:rPr lang="en-US" sz="2400" dirty="0" err="1">
                <a:solidFill>
                  <a:srgbClr val="FFFFFF"/>
                </a:solidFill>
              </a:rPr>
              <a:t>BlueSky</a:t>
            </a:r>
            <a:r>
              <a:rPr lang="en-US" sz="2400" dirty="0">
                <a:solidFill>
                  <a:srgbClr val="FFFFFF"/>
                </a:solidFill>
              </a:rPr>
              <a:t/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u="sng" dirty="0">
                <a:solidFill>
                  <a:srgbClr val="FFFFFF"/>
                </a:solidFill>
                <a:hlinkClick r:id="rId8"/>
              </a:rPr>
              <a:t>http://firesmoke.ca/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</a:p>
          <a:p>
            <a:pPr lvl="0"/>
            <a:r>
              <a:rPr lang="en-US" sz="2400" dirty="0">
                <a:solidFill>
                  <a:srgbClr val="FFFFFF"/>
                </a:solidFill>
              </a:rPr>
              <a:t>Northwest US – AIRPACT 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u="sng" dirty="0">
                <a:solidFill>
                  <a:srgbClr val="FFFFFF"/>
                </a:solidFill>
                <a:hlinkClick r:id="rId9"/>
              </a:rPr>
              <a:t>http://lar.wsu.edu/airpact/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endParaRPr lang="en-US" sz="2400" dirty="0" smtClean="0">
              <a:solidFill>
                <a:srgbClr val="FFFFFF"/>
              </a:solidFill>
            </a:endParaRPr>
          </a:p>
          <a:p>
            <a:pPr lvl="0"/>
            <a:r>
              <a:rPr lang="en-US" sz="2400" dirty="0" smtClean="0">
                <a:solidFill>
                  <a:srgbClr val="FFFFFF"/>
                </a:solidFill>
              </a:rPr>
              <a:t>Southeast US – HiRes2</a:t>
            </a:r>
            <a:r>
              <a:rPr lang="en-US" sz="2400" dirty="0">
                <a:solidFill>
                  <a:srgbClr val="FFFFFF"/>
                </a:solidFill>
              </a:rPr>
              <a:t/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  <a:hlinkClick r:id="rId10"/>
              </a:rPr>
              <a:t>https://forecast.ce.gatech.edu</a:t>
            </a:r>
            <a:r>
              <a:rPr lang="en-US" sz="2400" dirty="0" smtClean="0">
                <a:solidFill>
                  <a:srgbClr val="FFFFFF"/>
                </a:solidFill>
                <a:hlinkClick r:id="rId10"/>
              </a:rPr>
              <a:t>/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7954" y="6019799"/>
            <a:ext cx="3269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4110" y="5944389"/>
            <a:ext cx="914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“Picking </a:t>
            </a:r>
            <a:r>
              <a:rPr lang="en-US" b="1" dirty="0">
                <a:solidFill>
                  <a:srgbClr val="FFFFFF"/>
                </a:solidFill>
              </a:rPr>
              <a:t>a model of choice for the day is a little like speed-dating: too little time/information to make up the mind leading to regrets by the end of the date/shift</a:t>
            </a:r>
            <a:r>
              <a:rPr lang="en-US" b="1" dirty="0" smtClean="0">
                <a:solidFill>
                  <a:srgbClr val="FFFFFF"/>
                </a:solidFill>
              </a:rPr>
              <a:t>.” </a:t>
            </a:r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- Wes Adkins, Meteorologist, National Weather Service, Juneau, AK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1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13" y="469637"/>
            <a:ext cx="897202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Tools for Wildfire and Rx Fire Smoke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://tools.airfire.org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97094"/>
            <a:ext cx="9144000" cy="4150410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5138605" y="4945332"/>
            <a:ext cx="972974" cy="376264"/>
          </a:xfrm>
          <a:prstGeom prst="lef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04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Tailored Smoke Predictions Delivered to Incident Management Teams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" y="1427040"/>
            <a:ext cx="3637404" cy="513203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Domains</a:t>
            </a:r>
          </a:p>
          <a:p>
            <a:pPr lvl="1"/>
            <a:r>
              <a:rPr lang="en-US" dirty="0" smtClean="0"/>
              <a:t>2-km CA/NV</a:t>
            </a:r>
          </a:p>
          <a:p>
            <a:pPr lvl="1"/>
            <a:r>
              <a:rPr lang="en-US" dirty="0" smtClean="0"/>
              <a:t>6-km Western US</a:t>
            </a:r>
          </a:p>
          <a:p>
            <a:pPr lvl="1"/>
            <a:r>
              <a:rPr lang="en-US" dirty="0" smtClean="0"/>
              <a:t>1.33-km WA/ID</a:t>
            </a:r>
          </a:p>
          <a:p>
            <a:pPr lvl="1"/>
            <a:r>
              <a:rPr lang="en-US" dirty="0" smtClean="0"/>
              <a:t>4-km PNW</a:t>
            </a:r>
          </a:p>
          <a:p>
            <a:pPr lvl="1"/>
            <a:r>
              <a:rPr lang="en-US" dirty="0" smtClean="0"/>
              <a:t>12-km CONUS</a:t>
            </a:r>
          </a:p>
          <a:p>
            <a:pPr lvl="1"/>
            <a:r>
              <a:rPr lang="en-US" dirty="0" smtClean="0"/>
              <a:t>12-km Alaska</a:t>
            </a:r>
          </a:p>
          <a:p>
            <a:pPr lvl="1"/>
            <a:r>
              <a:rPr lang="en-US" dirty="0"/>
              <a:t>3</a:t>
            </a:r>
            <a:r>
              <a:rPr lang="en-US" dirty="0" smtClean="0"/>
              <a:t>-km CONUS</a:t>
            </a:r>
          </a:p>
          <a:p>
            <a:pPr lvl="1"/>
            <a:r>
              <a:rPr lang="en-US" dirty="0" smtClean="0"/>
              <a:t>1.8</a:t>
            </a:r>
            <a:r>
              <a:rPr lang="en-US" dirty="0"/>
              <a:t>-km AZ/</a:t>
            </a:r>
            <a:r>
              <a:rPr lang="en-US" dirty="0" smtClean="0"/>
              <a:t>NM</a:t>
            </a:r>
          </a:p>
          <a:p>
            <a:pPr lvl="1"/>
            <a:r>
              <a:rPr lang="en-US" dirty="0" smtClean="0"/>
              <a:t>1-km FW (moveable)</a:t>
            </a:r>
          </a:p>
          <a:p>
            <a:r>
              <a:rPr lang="en-US" dirty="0" smtClean="0"/>
              <a:t>Partnerships: NWS, UW, DRI, </a:t>
            </a:r>
            <a:r>
              <a:rPr lang="en-US" dirty="0" err="1" smtClean="0"/>
              <a:t>UofA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8474" y="6299331"/>
            <a:ext cx="5194438" cy="519490"/>
          </a:xfrm>
        </p:spPr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5107804" y="5479319"/>
            <a:ext cx="3591320" cy="10797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HYSPLIT – Primary near-surface 1-hr PM2.5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155" y="1518327"/>
            <a:ext cx="5912845" cy="362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6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Tailored Smoke Predictions Delivered to Incident Management Teams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600200"/>
            <a:ext cx="3407813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Fire Activity Information</a:t>
            </a:r>
          </a:p>
          <a:p>
            <a:r>
              <a:rPr lang="en-US" dirty="0" smtClean="0"/>
              <a:t>NOAA Hazard Mapping System (HMS) Satellite Fire Detections</a:t>
            </a:r>
          </a:p>
          <a:p>
            <a:r>
              <a:rPr lang="en-US" dirty="0" err="1" smtClean="0"/>
              <a:t>SmartFire</a:t>
            </a:r>
            <a:r>
              <a:rPr lang="en-US" dirty="0" smtClean="0"/>
              <a:t> v2 (SF2) augments (fire type, fire size, aggregation)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907" y="1516452"/>
            <a:ext cx="4741217" cy="435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53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040"/>
            <a:ext cx="9144000" cy="52575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794" y="50730"/>
            <a:ext cx="774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dirty="0">
                <a:solidFill>
                  <a:srgbClr val="000000"/>
                </a:solidFill>
              </a:rPr>
              <a:t>http://</a:t>
            </a:r>
            <a:r>
              <a:rPr lang="en-US" sz="2400" dirty="0" err="1">
                <a:solidFill>
                  <a:srgbClr val="000000"/>
                </a:solidFill>
              </a:rPr>
              <a:t>www.airfire.org</a:t>
            </a:r>
            <a:r>
              <a:rPr lang="en-US" sz="2400" dirty="0">
                <a:solidFill>
                  <a:srgbClr val="000000"/>
                </a:solidFill>
              </a:rPr>
              <a:t>/data/</a:t>
            </a:r>
            <a:r>
              <a:rPr lang="en-US" sz="2400" dirty="0" err="1">
                <a:solidFill>
                  <a:srgbClr val="000000"/>
                </a:solidFill>
              </a:rPr>
              <a:t>bluesky</a:t>
            </a:r>
            <a:r>
              <a:rPr lang="en-US" sz="2400" dirty="0">
                <a:solidFill>
                  <a:srgbClr val="000000"/>
                </a:solidFill>
              </a:rPr>
              <a:t>-daily/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2500" y="5711825"/>
            <a:ext cx="164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Successful!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22625" y="3924757"/>
            <a:ext cx="2970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Running (click on “view logs” for run progress)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3239" y="1927295"/>
            <a:ext cx="1851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Number of Fires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651363" y="4003110"/>
            <a:ext cx="691718" cy="1927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0"/>
          </p:cNvCxnSpPr>
          <p:nvPr/>
        </p:nvCxnSpPr>
        <p:spPr>
          <a:xfrm flipH="1" flipV="1">
            <a:off x="4581214" y="1043313"/>
            <a:ext cx="2317700" cy="8839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219590" y="3526809"/>
            <a:ext cx="1624547" cy="21847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3400" y="6172200"/>
            <a:ext cx="8039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Website shows status of current runs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17244" y="5581783"/>
            <a:ext cx="1814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Failures show up in red.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580" y="3239562"/>
            <a:ext cx="1358878" cy="426509"/>
          </a:xfrm>
          <a:prstGeom prst="rect">
            <a:avLst/>
          </a:prstGeom>
        </p:spPr>
      </p:pic>
      <p:cxnSp>
        <p:nvCxnSpPr>
          <p:cNvPr id="21" name="Straight Arrow Connector 20"/>
          <p:cNvCxnSpPr>
            <a:stCxn id="19" idx="0"/>
          </p:cNvCxnSpPr>
          <p:nvPr/>
        </p:nvCxnSpPr>
        <p:spPr>
          <a:xfrm flipH="1" flipV="1">
            <a:off x="6311187" y="3666071"/>
            <a:ext cx="1513402" cy="1915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33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" y="4886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Daily </a:t>
            </a:r>
            <a:r>
              <a:rPr lang="en-US" sz="3200" dirty="0" err="1"/>
              <a:t>BlueSky</a:t>
            </a:r>
            <a:r>
              <a:rPr lang="en-US" sz="3200" dirty="0"/>
              <a:t> Production </a:t>
            </a:r>
            <a:r>
              <a:rPr lang="en-US" sz="3200" dirty="0" smtClean="0"/>
              <a:t>Runs</a:t>
            </a:r>
            <a:br>
              <a:rPr lang="en-US" sz="3200" dirty="0" smtClean="0"/>
            </a:br>
            <a:r>
              <a:rPr lang="en-US" sz="3200" dirty="0" smtClean="0"/>
              <a:t>12/10/2017 Satellite </a:t>
            </a:r>
            <a:r>
              <a:rPr lang="en-US" sz="3200" dirty="0"/>
              <a:t>Fire </a:t>
            </a:r>
            <a:r>
              <a:rPr lang="en-US" sz="3200" dirty="0" smtClean="0"/>
              <a:t>Detections &amp; PM2.5, 6-km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400" dirty="0">
                <a:hlinkClick r:id="rId2"/>
              </a:rPr>
              <a:t>http://www.airfire.org/data/bluesky-daily</a:t>
            </a:r>
            <a:r>
              <a:rPr lang="en-US" sz="2400" dirty="0" smtClean="0">
                <a:hlinkClick r:id="rId2"/>
              </a:rPr>
              <a:t>/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8728"/>
            <a:ext cx="9144000" cy="476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AIRPACT – Northwest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898" y="1600200"/>
            <a:ext cx="2512373" cy="5014544"/>
          </a:xfrm>
        </p:spPr>
        <p:txBody>
          <a:bodyPr/>
          <a:lstStyle/>
          <a:p>
            <a:r>
              <a:rPr lang="en-US" dirty="0" smtClean="0"/>
              <a:t>CMAQ</a:t>
            </a:r>
          </a:p>
          <a:p>
            <a:r>
              <a:rPr lang="en-US" dirty="0" smtClean="0"/>
              <a:t>4-km</a:t>
            </a:r>
          </a:p>
          <a:p>
            <a:r>
              <a:rPr lang="en-US" dirty="0" smtClean="0"/>
              <a:t>72-hours</a:t>
            </a:r>
          </a:p>
          <a:p>
            <a:r>
              <a:rPr lang="en-US" dirty="0" smtClean="0"/>
              <a:t>Ozone, PM2.5</a:t>
            </a:r>
          </a:p>
          <a:p>
            <a:r>
              <a:rPr lang="en-US" dirty="0" err="1" smtClean="0"/>
              <a:t>BlueSky</a:t>
            </a:r>
            <a:r>
              <a:rPr lang="en-US" dirty="0" smtClean="0"/>
              <a:t> Fire Emissions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408" y="1679294"/>
            <a:ext cx="6636591" cy="354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73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NOAA HRRR-Smoke</a:t>
            </a:r>
            <a:br>
              <a:rPr lang="en-US" dirty="0"/>
            </a:br>
            <a:r>
              <a:rPr lang="en-US" dirty="0"/>
              <a:t>(High Resolution Rapid Refresh)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13" y="1600200"/>
            <a:ext cx="3121880" cy="499894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Coupled Meteorology/Smoke (WRF</a:t>
            </a:r>
            <a:r>
              <a:rPr lang="en-US" dirty="0"/>
              <a:t>-</a:t>
            </a:r>
            <a:r>
              <a:rPr lang="en-US" dirty="0" err="1" smtClean="0"/>
              <a:t>Chem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3-km, CONUS, Alaska</a:t>
            </a:r>
          </a:p>
          <a:p>
            <a:r>
              <a:rPr lang="en-US" dirty="0" smtClean="0"/>
              <a:t>Primary PM2.5</a:t>
            </a:r>
          </a:p>
          <a:p>
            <a:r>
              <a:rPr lang="en-US" dirty="0"/>
              <a:t>Visible Infrared Imaging Radiometer Suite (VIIRS)</a:t>
            </a:r>
          </a:p>
          <a:p>
            <a:pPr lvl="1"/>
            <a:r>
              <a:rPr lang="en-US" dirty="0"/>
              <a:t>fire activity</a:t>
            </a:r>
          </a:p>
          <a:p>
            <a:pPr lvl="1"/>
            <a:r>
              <a:rPr lang="en-US" dirty="0"/>
              <a:t>fire </a:t>
            </a:r>
            <a:r>
              <a:rPr lang="en-US" dirty="0" err="1"/>
              <a:t>radiative</a:t>
            </a:r>
            <a:r>
              <a:rPr lang="en-US" dirty="0"/>
              <a:t> power (FRP</a:t>
            </a:r>
            <a:r>
              <a:rPr lang="en-US" dirty="0" smtClean="0"/>
              <a:t>)</a:t>
            </a:r>
          </a:p>
          <a:p>
            <a:r>
              <a:rPr lang="en-US" dirty="0" smtClean="0"/>
              <a:t>Plume Rise – FRP</a:t>
            </a:r>
            <a:endParaRPr lang="en-US" dirty="0"/>
          </a:p>
          <a:p>
            <a:r>
              <a:rPr lang="en-US" dirty="0" smtClean="0"/>
              <a:t>Emissions – FRP </a:t>
            </a:r>
          </a:p>
          <a:p>
            <a:r>
              <a:rPr lang="en-US" dirty="0" smtClean="0"/>
              <a:t>00Z, 06Z, 12Z, 18Z</a:t>
            </a:r>
          </a:p>
          <a:p>
            <a:r>
              <a:rPr lang="en-US" dirty="0" smtClean="0"/>
              <a:t>36-hrs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838222" y="5912556"/>
            <a:ext cx="5010699" cy="68658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400" u="sng" dirty="0">
                <a:hlinkClick r:id="rId2"/>
              </a:rPr>
              <a:t>https://rapidrefresh.noaa.gov/hrrr/HRRRsmoke/</a:t>
            </a:r>
            <a:r>
              <a:rPr lang="en-US" sz="2400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686" y="1666739"/>
            <a:ext cx="5900313" cy="401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00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61264" y="228163"/>
            <a:ext cx="5953641" cy="384605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Fire Location Information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415349" y="980925"/>
            <a:ext cx="3999555" cy="6298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Weather Model Output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55477" y="3850066"/>
            <a:ext cx="1783941" cy="6814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Dispersion Model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430955" y="1690405"/>
            <a:ext cx="0" cy="10283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endCxn id="4" idx="0"/>
          </p:cNvCxnSpPr>
          <p:nvPr/>
        </p:nvCxnSpPr>
        <p:spPr>
          <a:xfrm flipH="1">
            <a:off x="6447448" y="3073168"/>
            <a:ext cx="1" cy="7768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20509" y="5694951"/>
            <a:ext cx="2420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Smoke Concentration Maps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330522" y="1696837"/>
            <a:ext cx="1199462" cy="12363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555477" y="2403885"/>
            <a:ext cx="1783941" cy="62981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Fire Emissions Model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181244" y="1696151"/>
            <a:ext cx="0" cy="12370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57300" y="2933220"/>
            <a:ext cx="1731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Simple Approximation Systems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617486" y="3033704"/>
            <a:ext cx="1423216" cy="6814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Trajectory Model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329094" y="1690405"/>
            <a:ext cx="0" cy="12428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7" idx="0"/>
          </p:cNvCxnSpPr>
          <p:nvPr/>
        </p:nvCxnSpPr>
        <p:spPr>
          <a:xfrm>
            <a:off x="6430955" y="4531511"/>
            <a:ext cx="0" cy="1163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29094" y="3764647"/>
            <a:ext cx="0" cy="7367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134585" y="4454915"/>
            <a:ext cx="2420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Smoke Plume </a:t>
            </a:r>
          </a:p>
          <a:p>
            <a:pPr algn="ctr"/>
            <a:r>
              <a:rPr lang="en-US" dirty="0" smtClean="0"/>
              <a:t>Location</a:t>
            </a:r>
            <a:r>
              <a:rPr lang="en-US" dirty="0"/>
              <a:t> </a:t>
            </a:r>
            <a:r>
              <a:rPr lang="en-US" dirty="0" smtClean="0"/>
              <a:t>Approx.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61264" y="983912"/>
            <a:ext cx="1508775" cy="629819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Weather Observations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991968" y="51926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+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5201738" y="52224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+</a:t>
            </a:r>
            <a:endParaRPr lang="en-US" sz="2400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524654" y="6767468"/>
            <a:ext cx="4906301" cy="17518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24654" y="6470375"/>
            <a:ext cx="148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m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odel complexity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605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464"/>
            <a:ext cx="9144000" cy="622443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582"/>
            <a:ext cx="8229600" cy="7554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HRRR-Smoke Near-Surface PM2.5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608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82" y="633749"/>
            <a:ext cx="8916987" cy="622706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8777" y="-1702"/>
            <a:ext cx="8932333" cy="741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HRRR-Smoke Vertically Integrated PM2.5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841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Firework – Canada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9132" y="1335255"/>
            <a:ext cx="2724654" cy="502366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GEM-MACH</a:t>
            </a:r>
          </a:p>
          <a:p>
            <a:r>
              <a:rPr lang="en-US" dirty="0" smtClean="0"/>
              <a:t>10-km</a:t>
            </a:r>
          </a:p>
          <a:p>
            <a:r>
              <a:rPr lang="en-US" dirty="0" smtClean="0"/>
              <a:t>48-hrs</a:t>
            </a:r>
          </a:p>
          <a:p>
            <a:r>
              <a:rPr lang="en-US" dirty="0" smtClean="0"/>
              <a:t>PM2.5 from only fires</a:t>
            </a:r>
          </a:p>
          <a:p>
            <a:r>
              <a:rPr lang="en-US" dirty="0" smtClean="0"/>
              <a:t>CWFIS – Canadian Emissions</a:t>
            </a:r>
          </a:p>
          <a:p>
            <a:r>
              <a:rPr lang="en-US" dirty="0" err="1" smtClean="0"/>
              <a:t>BlueSky</a:t>
            </a:r>
            <a:r>
              <a:rPr lang="en-US" dirty="0" smtClean="0"/>
              <a:t> – US Emissions</a:t>
            </a:r>
          </a:p>
          <a:p>
            <a:r>
              <a:rPr lang="en-US" dirty="0" smtClean="0"/>
              <a:t>North America</a:t>
            </a:r>
            <a:endParaRPr lang="en-US" dirty="0"/>
          </a:p>
        </p:txBody>
      </p:sp>
      <p:pic>
        <p:nvPicPr>
          <p:cNvPr id="5" name="FireWork_2016050600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3785" y="1537454"/>
            <a:ext cx="6269959" cy="4163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673" y="6324600"/>
            <a:ext cx="55372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9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BlueSky</a:t>
            </a:r>
            <a:r>
              <a:rPr lang="en-US" dirty="0"/>
              <a:t> </a:t>
            </a:r>
            <a:r>
              <a:rPr lang="en-US" dirty="0" smtClean="0"/>
              <a:t>Canada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3439" y="1446380"/>
            <a:ext cx="2804762" cy="5133317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BlueSky</a:t>
            </a:r>
            <a:r>
              <a:rPr lang="en-US" dirty="0" smtClean="0"/>
              <a:t> – Emissions and HYSPLIT</a:t>
            </a:r>
          </a:p>
          <a:p>
            <a:r>
              <a:rPr lang="en-US" dirty="0" smtClean="0"/>
              <a:t>4-km, 12-km</a:t>
            </a:r>
          </a:p>
          <a:p>
            <a:r>
              <a:rPr lang="en-US" dirty="0" smtClean="0"/>
              <a:t>48-hrs</a:t>
            </a:r>
          </a:p>
          <a:p>
            <a:r>
              <a:rPr lang="en-US" dirty="0" smtClean="0"/>
              <a:t>CWFIS – Canadian Emissions</a:t>
            </a:r>
          </a:p>
          <a:p>
            <a:r>
              <a:rPr lang="en-US" dirty="0" smtClean="0"/>
              <a:t>PM2.5 from fires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830" y="1626075"/>
            <a:ext cx="6357169" cy="3805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232" y="6034149"/>
            <a:ext cx="2054278" cy="74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0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555" y="1828270"/>
            <a:ext cx="3245556" cy="4525963"/>
          </a:xfrm>
        </p:spPr>
        <p:txBody>
          <a:bodyPr/>
          <a:lstStyle/>
          <a:p>
            <a:r>
              <a:rPr lang="en-US" dirty="0" smtClean="0"/>
              <a:t>Georgia Tech</a:t>
            </a:r>
          </a:p>
          <a:p>
            <a:r>
              <a:rPr lang="en-US" dirty="0" smtClean="0"/>
              <a:t>Prescribed Burning</a:t>
            </a:r>
          </a:p>
          <a:p>
            <a:r>
              <a:rPr lang="en-US" dirty="0" smtClean="0"/>
              <a:t>4-km Georgia</a:t>
            </a:r>
          </a:p>
          <a:p>
            <a:r>
              <a:rPr lang="en-US" dirty="0" smtClean="0"/>
              <a:t>12-km CONUS</a:t>
            </a:r>
          </a:p>
          <a:p>
            <a:r>
              <a:rPr lang="en-US" dirty="0" smtClean="0"/>
              <a:t>AQI, O3, PM2.5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1" y="-13636"/>
            <a:ext cx="9144000" cy="10489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647" y="1474393"/>
            <a:ext cx="5318477" cy="487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65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4537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National Weather Service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3778808" cy="4525963"/>
          </a:xfrm>
        </p:spPr>
        <p:txBody>
          <a:bodyPr/>
          <a:lstStyle/>
          <a:p>
            <a:r>
              <a:rPr lang="en-US" dirty="0" smtClean="0"/>
              <a:t>HYSPLIT</a:t>
            </a:r>
          </a:p>
          <a:p>
            <a:r>
              <a:rPr lang="en-US" dirty="0" smtClean="0"/>
              <a:t>CMAQ</a:t>
            </a:r>
          </a:p>
          <a:p>
            <a:r>
              <a:rPr lang="en-US" dirty="0" smtClean="0"/>
              <a:t>Ozone, PM2.5</a:t>
            </a:r>
          </a:p>
          <a:p>
            <a:r>
              <a:rPr lang="en-US" dirty="0" smtClean="0"/>
              <a:t>12-km</a:t>
            </a:r>
          </a:p>
          <a:p>
            <a:r>
              <a:rPr lang="en-US" dirty="0" smtClean="0"/>
              <a:t>84-hours</a:t>
            </a:r>
          </a:p>
          <a:p>
            <a:r>
              <a:rPr lang="en-US" dirty="0" err="1" smtClean="0"/>
              <a:t>BlueSky</a:t>
            </a:r>
            <a:r>
              <a:rPr lang="en-US" dirty="0" smtClean="0"/>
              <a:t> Fire Emissions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008" y="0"/>
            <a:ext cx="4907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83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913" y="187441"/>
            <a:ext cx="85377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“Picking </a:t>
            </a:r>
            <a:r>
              <a:rPr lang="en-US" sz="2400" dirty="0"/>
              <a:t>a model of choice for the day is a little like speed-dating: too little time/information to make up the mind leading to regrets by the end of the date/shift</a:t>
            </a:r>
            <a:r>
              <a:rPr lang="en-US" sz="2400" dirty="0" smtClean="0"/>
              <a:t>.” </a:t>
            </a:r>
          </a:p>
          <a:p>
            <a:endParaRPr lang="en-US" sz="2400" dirty="0"/>
          </a:p>
          <a:p>
            <a:r>
              <a:rPr lang="en-US" sz="2400" dirty="0" smtClean="0"/>
              <a:t>-Wes Adkins, Meteorologist, National Weather Service, Juneau, AK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749715" y="6223427"/>
            <a:ext cx="6139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(picked up by the Washington Post, </a:t>
            </a:r>
            <a:r>
              <a:rPr lang="en-US" i="1" dirty="0" err="1" smtClean="0"/>
              <a:t>Slate.com</a:t>
            </a:r>
            <a:r>
              <a:rPr lang="en-US" i="1" dirty="0" smtClean="0"/>
              <a:t>, and others)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75" y="2116481"/>
            <a:ext cx="8776519" cy="421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458" y="1"/>
            <a:ext cx="9160458" cy="5271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Trajectories</a:t>
            </a:r>
            <a:r>
              <a:rPr lang="en-US" dirty="0"/>
              <a:t>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://tools.airfire.org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707" y="758408"/>
            <a:ext cx="6822038" cy="6051669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2298118" y="5091322"/>
            <a:ext cx="972974" cy="376264"/>
          </a:xfrm>
          <a:prstGeom prst="lef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99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Smoke Trajectory Tool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198" y="5230153"/>
            <a:ext cx="8229601" cy="154981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Trajectories do not include: </a:t>
            </a:r>
          </a:p>
          <a:p>
            <a:pPr lvl="1"/>
            <a:r>
              <a:rPr lang="en-US" dirty="0" smtClean="0"/>
              <a:t>chemistry</a:t>
            </a:r>
          </a:p>
          <a:p>
            <a:pPr lvl="1"/>
            <a:r>
              <a:rPr lang="en-US" dirty="0" smtClean="0"/>
              <a:t>smoke dispersion</a:t>
            </a:r>
          </a:p>
          <a:p>
            <a:pPr lvl="1"/>
            <a:r>
              <a:rPr lang="en-US" dirty="0" smtClean="0"/>
              <a:t>heat released from the fire</a:t>
            </a:r>
          </a:p>
          <a:p>
            <a:r>
              <a:rPr lang="en-US" dirty="0" smtClean="0"/>
              <a:t>A trajectory will appear the same whether a burn is 40 acres or 4000 acre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996560" y="1690782"/>
            <a:ext cx="2124895" cy="443538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Simulates where a parcel of air would travel</a:t>
            </a:r>
          </a:p>
          <a:p>
            <a:r>
              <a:rPr lang="en-US" dirty="0" smtClean="0"/>
              <a:t>Based on a 3-d meteorological description of the atmosphere</a:t>
            </a:r>
          </a:p>
          <a:p>
            <a:r>
              <a:rPr lang="en-US" dirty="0" smtClean="0"/>
              <a:t>Plume rise simulated by above ground-level release height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5" y="1526402"/>
            <a:ext cx="6910294" cy="34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28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13" y="615627"/>
            <a:ext cx="897202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Smoke Monitoring Tool (Permanent and Temporary Monitors)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2"/>
              </a:rPr>
              <a:t>https://tools.airfire.org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3084"/>
            <a:ext cx="9144000" cy="4150410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2586902" y="5091322"/>
            <a:ext cx="972974" cy="376264"/>
          </a:xfrm>
          <a:prstGeom prst="lef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6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2" b="19739"/>
          <a:stretch/>
        </p:blipFill>
        <p:spPr>
          <a:xfrm>
            <a:off x="239350" y="4835800"/>
            <a:ext cx="5486400" cy="1379961"/>
          </a:xfrm>
          <a:prstGeom prst="rect">
            <a:avLst/>
          </a:prstGeom>
        </p:spPr>
      </p:pic>
      <p:pic>
        <p:nvPicPr>
          <p:cNvPr id="4" name="Picture 3" descr="fig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19" y="2428911"/>
            <a:ext cx="5486400" cy="1905000"/>
          </a:xfrm>
          <a:prstGeom prst="rect">
            <a:avLst/>
          </a:prstGeom>
        </p:spPr>
      </p:pic>
      <p:pic>
        <p:nvPicPr>
          <p:cNvPr id="5" name="Picture 4" descr="fig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2" b="19899"/>
          <a:stretch/>
        </p:blipFill>
        <p:spPr>
          <a:xfrm>
            <a:off x="239350" y="3812133"/>
            <a:ext cx="5486400" cy="12050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51420" y="2804827"/>
            <a:ext cx="81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Simple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46105" y="3812133"/>
            <a:ext cx="777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Plume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83626" y="4647877"/>
            <a:ext cx="113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Trajectory</a:t>
            </a:r>
            <a:endParaRPr lang="en-US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33400" y="762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/>
              <a:t>Types of Modeling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28722" y="6263269"/>
            <a:ext cx="4113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Larkin et al.  Smoke Prediction Tools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8614" y="2059579"/>
            <a:ext cx="253097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Examples: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Wind direction screening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Ventilation index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VSMOKE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HYSPLIT (trajectories)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FLEXTRA</a:t>
            </a:r>
          </a:p>
        </p:txBody>
      </p:sp>
    </p:spTree>
    <p:extLst>
      <p:ext uri="{BB962C8B-B14F-4D97-AF65-F5344CB8AC3E}">
        <p14:creationId xmlns:p14="http://schemas.microsoft.com/office/powerpoint/2010/main" val="2383394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14" y="42503"/>
            <a:ext cx="853659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Monitoring Data Tool – Real-time PM2.5 Permanent and Temporary Monitors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6" y="6294750"/>
            <a:ext cx="2528016" cy="36395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hlinkClick r:id="rId3"/>
              </a:rPr>
              <a:t>https://tools.airfire.org</a:t>
            </a:r>
            <a:r>
              <a:rPr lang="en-US" dirty="0" smtClean="0">
                <a:hlinkClick r:id="rId3"/>
              </a:rPr>
              <a:t>/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92" y="1212813"/>
            <a:ext cx="6491796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332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14" y="42503"/>
            <a:ext cx="853659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Monitoring Data Tool – Real-time PM2.5 Permanent and Temporary Monitors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6" y="6294750"/>
            <a:ext cx="2528016" cy="36395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hlinkClick r:id="rId3"/>
              </a:rPr>
              <a:t>https://tools.airfire.org</a:t>
            </a:r>
            <a:r>
              <a:rPr lang="en-US" dirty="0" smtClean="0">
                <a:hlinkClick r:id="rId3"/>
              </a:rPr>
              <a:t>/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92" y="1212813"/>
            <a:ext cx="6491796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Left Arrow 10"/>
          <p:cNvSpPr/>
          <p:nvPr/>
        </p:nvSpPr>
        <p:spPr>
          <a:xfrm>
            <a:off x="4151244" y="4342139"/>
            <a:ext cx="696426" cy="273092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71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14" y="42503"/>
            <a:ext cx="853659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Monitoring Data Tool – Real-time PM2.5 Permanent and Temporary Monitors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6" y="6294750"/>
            <a:ext cx="2528016" cy="36395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hlinkClick r:id="rId3"/>
              </a:rPr>
              <a:t>https://tools.airfire.org</a:t>
            </a:r>
            <a:r>
              <a:rPr lang="en-US" dirty="0" smtClean="0">
                <a:hlinkClick r:id="rId3"/>
              </a:rPr>
              <a:t>/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92" y="1212813"/>
            <a:ext cx="6491796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Left Arrow 10"/>
          <p:cNvSpPr/>
          <p:nvPr/>
        </p:nvSpPr>
        <p:spPr>
          <a:xfrm>
            <a:off x="4151244" y="4342139"/>
            <a:ext cx="696426" cy="273092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4601" y="4619033"/>
            <a:ext cx="6604000" cy="2235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9556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14" y="42503"/>
            <a:ext cx="853659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Monitoring Data Tool – Real-time PM2.5 Permanent and Temporary Monitors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6" y="6294750"/>
            <a:ext cx="2528016" cy="36395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hlinkClick r:id="rId3"/>
              </a:rPr>
              <a:t>https://tools.airfire.org</a:t>
            </a:r>
            <a:r>
              <a:rPr lang="en-US" dirty="0" smtClean="0">
                <a:hlinkClick r:id="rId3"/>
              </a:rPr>
              <a:t>/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92" y="1212813"/>
            <a:ext cx="6491796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Left Arrow 10"/>
          <p:cNvSpPr/>
          <p:nvPr/>
        </p:nvSpPr>
        <p:spPr>
          <a:xfrm>
            <a:off x="4151244" y="4342139"/>
            <a:ext cx="696426" cy="273092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4601" y="4619033"/>
            <a:ext cx="6604000" cy="2235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3801" y="1212813"/>
            <a:ext cx="2844800" cy="3746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521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288"/>
            <a:ext cx="9144000" cy="15409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Satellite Information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9645"/>
            <a:ext cx="8686800" cy="532835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NASA WORLDVIEW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4"/>
              </a:rPr>
              <a:t>https://worldview.earthdata.nasa.gov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 smtClean="0"/>
              <a:t>Infusing </a:t>
            </a:r>
            <a:r>
              <a:rPr lang="en-US" dirty="0"/>
              <a:t>Satellite Data into Environmental Applications (IDEAS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://www.star.nesdis.noaa.gov/smcd/spb/aq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Enhanced </a:t>
            </a:r>
            <a:r>
              <a:rPr lang="en-US" dirty="0"/>
              <a:t>Infusing Satellite Data into Environmental Applications (</a:t>
            </a:r>
            <a:r>
              <a:rPr lang="en-US" dirty="0" err="1"/>
              <a:t>eIDEAS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://www.star.nesdis.noaa.gov/smcd/spb/aq/</a:t>
            </a:r>
            <a:r>
              <a:rPr lang="en-US" dirty="0" smtClean="0">
                <a:hlinkClick r:id="rId6"/>
              </a:rPr>
              <a:t>eidea</a:t>
            </a:r>
            <a:r>
              <a:rPr lang="en-US" dirty="0">
                <a:hlinkClick r:id="rId6"/>
              </a:rPr>
              <a:t>/</a:t>
            </a:r>
            <a:r>
              <a:rPr lang="en-US" dirty="0" smtClean="0">
                <a:hlinkClick r:id="rId6"/>
              </a:rPr>
              <a:t>index.php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GOES</a:t>
            </a:r>
            <a:r>
              <a:rPr lang="en-US" dirty="0"/>
              <a:t>-</a:t>
            </a:r>
            <a:r>
              <a:rPr lang="en-US" dirty="0" smtClean="0"/>
              <a:t>16</a:t>
            </a:r>
            <a:br>
              <a:rPr lang="en-US" dirty="0" smtClean="0"/>
            </a:br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rammb-slider.cira.colostate.edu</a:t>
            </a:r>
            <a:r>
              <a:rPr lang="en-US" dirty="0" smtClean="0"/>
              <a:t>/?sat</a:t>
            </a:r>
            <a:r>
              <a:rPr lang="en-US" dirty="0"/>
              <a:t>=goes-16&amp;sec=</a:t>
            </a:r>
            <a:r>
              <a:rPr lang="en-US" dirty="0" err="1"/>
              <a:t>conus&amp;x</a:t>
            </a:r>
            <a:r>
              <a:rPr lang="en-US" dirty="0"/>
              <a:t>=4999.95458984375&amp;y=4999.95458984375&amp;z=0&amp;im=12&amp;ts=1&amp;st=0&amp;et=0&amp;speed=130&amp;motion=</a:t>
            </a:r>
            <a:r>
              <a:rPr lang="en-US" dirty="0" err="1"/>
              <a:t>loop&amp;map</a:t>
            </a:r>
            <a:r>
              <a:rPr lang="en-US" dirty="0"/>
              <a:t>=1&amp;lat=0&amp;p%5B0%5D=16&amp;opacity%5B0%5D=1&amp;hidden%5B0%5D=0&amp;pause=0&amp;slider=-1&amp;hide_controls=0&amp;mouse_draw=0&amp;s=</a:t>
            </a:r>
            <a:r>
              <a:rPr lang="en-US" dirty="0" err="1"/>
              <a:t>rammb</a:t>
            </a:r>
            <a:r>
              <a:rPr lang="en-US" dirty="0"/>
              <a:t>-</a:t>
            </a:r>
            <a:r>
              <a:rPr lang="en-US" dirty="0" smtClean="0"/>
              <a:t>slider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Stay tuned for more</a:t>
            </a:r>
          </a:p>
          <a:p>
            <a:pPr lvl="1"/>
            <a:r>
              <a:rPr lang="en-US" dirty="0" smtClean="0"/>
              <a:t>GOES-16 Launched 11/2016 – in GOES East Position 11/2017</a:t>
            </a:r>
          </a:p>
          <a:p>
            <a:pPr lvl="1"/>
            <a:r>
              <a:rPr lang="en-US" dirty="0" smtClean="0"/>
              <a:t>NOAA-20 Launched 11/18/2017</a:t>
            </a:r>
          </a:p>
          <a:p>
            <a:pPr lvl="1"/>
            <a:r>
              <a:rPr lang="en-US" dirty="0" smtClean="0"/>
              <a:t>New/future GOES West – Launched March 2018</a:t>
            </a:r>
          </a:p>
          <a:p>
            <a:pPr lvl="1"/>
            <a:r>
              <a:rPr lang="en-US" dirty="0" smtClean="0"/>
              <a:t>TEMPO</a:t>
            </a:r>
          </a:p>
        </p:txBody>
      </p:sp>
    </p:spTree>
    <p:extLst>
      <p:ext uri="{BB962C8B-B14F-4D97-AF65-F5344CB8AC3E}">
        <p14:creationId xmlns:p14="http://schemas.microsoft.com/office/powerpoint/2010/main" val="1765912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NASA Worldview 9/4/2017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244597"/>
            <a:ext cx="90805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69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146"/>
            <a:ext cx="9144000" cy="601099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8268"/>
            <a:ext cx="8229600" cy="57950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GOES-16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8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3077"/>
            <a:ext cx="8229600" cy="1143000"/>
          </a:xfrm>
        </p:spPr>
        <p:txBody>
          <a:bodyPr/>
          <a:lstStyle/>
          <a:p>
            <a:r>
              <a:rPr lang="en-US" dirty="0" smtClean="0"/>
              <a:t>GOES-16 9/4/2017 13:27 PDT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6077"/>
            <a:ext cx="9144000" cy="564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5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GOES-16 9/4/2017 13</a:t>
            </a:r>
            <a:r>
              <a:rPr lang="en-US" dirty="0" smtClean="0"/>
              <a:t>:32 </a:t>
            </a:r>
            <a:r>
              <a:rPr lang="en-US" dirty="0"/>
              <a:t>PDT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9444"/>
            <a:ext cx="9144000" cy="516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259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729" y="1136194"/>
            <a:ext cx="6945488" cy="5721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6527"/>
            <a:ext cx="8257822" cy="1036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Enhanced Infusing Satellite Data for Environmental Applications (</a:t>
            </a:r>
            <a:r>
              <a:rPr lang="en-US" dirty="0" err="1" smtClean="0"/>
              <a:t>eIDEAS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4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71" y="2009371"/>
            <a:ext cx="5486400" cy="190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48284" y="4461723"/>
            <a:ext cx="1016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One-</a:t>
            </a:r>
            <a:r>
              <a:rPr lang="en-US" dirty="0" err="1" smtClean="0"/>
              <a:t>atm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238355" y="1824705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dirty="0">
                <a:solidFill>
                  <a:prstClr val="black"/>
                </a:solidFill>
              </a:rPr>
              <a:t>Puff</a:t>
            </a:r>
          </a:p>
        </p:txBody>
      </p:sp>
      <p:pic>
        <p:nvPicPr>
          <p:cNvPr id="5" name="Picture 4" descr="fig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40" y="3331203"/>
            <a:ext cx="5486400" cy="190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73642" y="3331203"/>
            <a:ext cx="88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Particle</a:t>
            </a:r>
            <a:endParaRPr lang="en-US" dirty="0"/>
          </a:p>
        </p:txBody>
      </p:sp>
      <p:pic>
        <p:nvPicPr>
          <p:cNvPr id="7" name="Picture 6" descr="fig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4" y="4831055"/>
            <a:ext cx="5486400" cy="190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81308" y="4646389"/>
            <a:ext cx="178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One-atmosphere</a:t>
            </a:r>
            <a:endParaRPr lang="en-US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33400" y="762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/>
              <a:t>Types of Modeling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30900" y="6366723"/>
            <a:ext cx="4113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From Larkin et al.  Smoke Prediction Tools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8614" y="1484543"/>
            <a:ext cx="2653378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Examples: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CALPUFF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HYSPLIT (in puff mode)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SCIPUFF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HYSPLIT (in particle mode)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FLEXPART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CMAQ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WRF-CHEM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WRF-CMAQ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GEOS-CHEM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GEMMAQ</a:t>
            </a:r>
          </a:p>
        </p:txBody>
      </p:sp>
    </p:spTree>
    <p:extLst>
      <p:ext uri="{BB962C8B-B14F-4D97-AF65-F5344CB8AC3E}">
        <p14:creationId xmlns:p14="http://schemas.microsoft.com/office/powerpoint/2010/main" val="1599710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100"/>
            <a:ext cx="9144000" cy="652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51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0964" y="456952"/>
            <a:ext cx="6286158" cy="640104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2143764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9/4/2017 13:27 PDT</a:t>
            </a:r>
            <a:endParaRPr lang="en-US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2011644" cy="4192982"/>
          </a:xfrm>
        </p:spPr>
        <p:txBody>
          <a:bodyPr/>
          <a:lstStyle/>
          <a:p>
            <a:r>
              <a:rPr lang="en-US" dirty="0" smtClean="0"/>
              <a:t>GFS</a:t>
            </a:r>
          </a:p>
          <a:p>
            <a:r>
              <a:rPr lang="en-US" dirty="0" smtClean="0"/>
              <a:t>Column Average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33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280" y="1388445"/>
            <a:ext cx="3745453" cy="2774334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FFFF"/>
                </a:solidFill>
              </a:rPr>
              <a:t>Putting on Your Smoke Glasses</a:t>
            </a:r>
            <a:endParaRPr lang="en-US" sz="4800" b="1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449" y="162394"/>
            <a:ext cx="1627295" cy="15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53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8222" y="274638"/>
            <a:ext cx="4035778" cy="160214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Carlton Complex Washington State 2014</a:t>
            </a:r>
            <a:br>
              <a:rPr lang="en-US" sz="3200" dirty="0" smtClean="0"/>
            </a:br>
            <a:r>
              <a:rPr lang="en-US" sz="3200" dirty="0" smtClean="0"/>
              <a:t>250,000 acres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4974167" cy="33161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19" y="3909362"/>
            <a:ext cx="4176809" cy="2948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666" y="2003777"/>
            <a:ext cx="4741334" cy="47413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333" y="6378222"/>
            <a:ext cx="7831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http://</a:t>
            </a:r>
            <a:r>
              <a:rPr lang="en-US" dirty="0" err="1">
                <a:solidFill>
                  <a:srgbClr val="FFFFFF"/>
                </a:solidFill>
              </a:rPr>
              <a:t>en.wikipedia.org</a:t>
            </a:r>
            <a:r>
              <a:rPr lang="en-US" dirty="0">
                <a:solidFill>
                  <a:srgbClr val="FFFFFF"/>
                </a:solidFill>
              </a:rPr>
              <a:t>/wiki/2014_Washington_state_wildfires</a:t>
            </a:r>
          </a:p>
        </p:txBody>
      </p:sp>
    </p:spTree>
    <p:extLst>
      <p:ext uri="{BB962C8B-B14F-4D97-AF65-F5344CB8AC3E}">
        <p14:creationId xmlns:p14="http://schemas.microsoft.com/office/powerpoint/2010/main" val="244667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254526"/>
              </p:ext>
            </p:extLst>
          </p:nvPr>
        </p:nvGraphicFramePr>
        <p:xfrm>
          <a:off x="1524000" y="1397000"/>
          <a:ext cx="6095997" cy="45212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</a:tblGrid>
              <a:tr h="5023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7752" y="0"/>
            <a:ext cx="5356248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30552" cy="20494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Carlton Complex August 2014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0444" y="2813757"/>
            <a:ext cx="3309056" cy="386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/>
              <a:t>Washington Smoke Blog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On </a:t>
            </a:r>
            <a:r>
              <a:rPr lang="en-US" sz="1600" dirty="0"/>
              <a:t>this gorgeous, clear day with no smoke, let's take a look at the differences between two air quality monitors located less than 9 miles apart in the same </a:t>
            </a:r>
            <a:r>
              <a:rPr lang="en-US" sz="1600" dirty="0" err="1"/>
              <a:t>Methow</a:t>
            </a:r>
            <a:r>
              <a:rPr lang="en-US" sz="1600" dirty="0"/>
              <a:t> Valley.  The blue graphs indicate 1-hr average concentrations of PM2.5 while the red data points are 24-hr averages. Note that while the 24-hr values trended rather similar for the two sites (expected as they are spatially close) the peak 1-hr values differed greatly! 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i="1" dirty="0" smtClean="0"/>
              <a:t>Posted by Mike Broughton, FWS, ARA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30686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39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Carlton Complex, 8/4/2014 6am, 1.33 km Domain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057144"/>
              </p:ext>
            </p:extLst>
          </p:nvPr>
        </p:nvGraphicFramePr>
        <p:xfrm>
          <a:off x="3104446" y="2517207"/>
          <a:ext cx="2882904" cy="292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363"/>
                <a:gridCol w="360363"/>
                <a:gridCol w="360363"/>
                <a:gridCol w="360363"/>
                <a:gridCol w="360363"/>
                <a:gridCol w="360363"/>
                <a:gridCol w="360363"/>
                <a:gridCol w="360363"/>
              </a:tblGrid>
              <a:tr h="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Diamond 6"/>
          <p:cNvSpPr/>
          <p:nvPr/>
        </p:nvSpPr>
        <p:spPr>
          <a:xfrm>
            <a:off x="4580444" y="2567570"/>
            <a:ext cx="310767" cy="242504"/>
          </a:xfrm>
          <a:prstGeom prst="diamond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/>
          <p:cNvSpPr/>
          <p:nvPr/>
        </p:nvSpPr>
        <p:spPr>
          <a:xfrm>
            <a:off x="5570565" y="5613400"/>
            <a:ext cx="310767" cy="242504"/>
          </a:xfrm>
          <a:prstGeom prst="diamond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42576" y="2126161"/>
            <a:ext cx="111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Winthrop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23852" y="5671238"/>
            <a:ext cx="111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Twisp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11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39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Carlton </a:t>
            </a:r>
            <a:r>
              <a:rPr lang="en-US" dirty="0" smtClean="0"/>
              <a:t>Complex, </a:t>
            </a:r>
            <a:r>
              <a:rPr lang="en-US" dirty="0"/>
              <a:t>8/4/2014 6am, </a:t>
            </a:r>
            <a:r>
              <a:rPr lang="en-US" dirty="0" smtClean="0"/>
              <a:t>12 km </a:t>
            </a:r>
            <a:r>
              <a:rPr lang="en-US" dirty="0"/>
              <a:t>Domain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331979"/>
              </p:ext>
            </p:extLst>
          </p:nvPr>
        </p:nvGraphicFramePr>
        <p:xfrm>
          <a:off x="3132668" y="2192654"/>
          <a:ext cx="2882904" cy="292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363"/>
                <a:gridCol w="360363"/>
                <a:gridCol w="360363"/>
                <a:gridCol w="360363"/>
                <a:gridCol w="360363"/>
                <a:gridCol w="360363"/>
                <a:gridCol w="360363"/>
                <a:gridCol w="360363"/>
              </a:tblGrid>
              <a:tr h="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Diamond 9"/>
          <p:cNvSpPr/>
          <p:nvPr/>
        </p:nvSpPr>
        <p:spPr>
          <a:xfrm>
            <a:off x="4580444" y="2256840"/>
            <a:ext cx="310767" cy="242504"/>
          </a:xfrm>
          <a:prstGeom prst="diamond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/>
          <p:cNvSpPr/>
          <p:nvPr/>
        </p:nvSpPr>
        <p:spPr>
          <a:xfrm>
            <a:off x="5570565" y="5302670"/>
            <a:ext cx="310767" cy="242504"/>
          </a:xfrm>
          <a:prstGeom prst="diamond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742576" y="1829542"/>
            <a:ext cx="111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Winthrop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3852" y="5360508"/>
            <a:ext cx="111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Twisp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50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7" descr="LA&amp;fi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4"/>
          <a:stretch/>
        </p:blipFill>
        <p:spPr bwMode="auto">
          <a:xfrm>
            <a:off x="3013075" y="-1"/>
            <a:ext cx="3125788" cy="2257425"/>
          </a:xfrm>
          <a:prstGeom prst="rect">
            <a:avLst/>
          </a:prstGeom>
          <a:solidFill>
            <a:srgbClr val="000000"/>
          </a:solidFill>
          <a:ln w="0" cap="sq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9874" name="Picture 16" descr="wildfire2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0"/>
            <a:ext cx="3005137" cy="2257425"/>
          </a:xfrm>
          <a:prstGeom prst="rect">
            <a:avLst/>
          </a:prstGeom>
          <a:solidFill>
            <a:srgbClr val="000000"/>
          </a:solidFill>
          <a:ln w="0" cap="sq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9875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</a:rPr>
              <a:t>Thank you</a:t>
            </a:r>
          </a:p>
        </p:txBody>
      </p:sp>
      <p:sp>
        <p:nvSpPr>
          <p:cNvPr id="79876" name="TextBox 3"/>
          <p:cNvSpPr txBox="1">
            <a:spLocks noChangeArrowheads="1"/>
          </p:cNvSpPr>
          <p:nvPr/>
        </p:nvSpPr>
        <p:spPr bwMode="auto">
          <a:xfrm>
            <a:off x="314325" y="2057400"/>
            <a:ext cx="8829675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dirty="0">
              <a:latin typeface="Calibri" charset="0"/>
              <a:cs typeface="Arial" charset="0"/>
            </a:endParaRPr>
          </a:p>
          <a:p>
            <a:pPr eaLnBrk="1" hangingPunct="1"/>
            <a:endParaRPr lang="en-US" dirty="0">
              <a:latin typeface="Calibri" charset="0"/>
              <a:cs typeface="Arial" charset="0"/>
            </a:endParaRPr>
          </a:p>
          <a:p>
            <a:pPr eaLnBrk="1" hangingPunct="1"/>
            <a:r>
              <a:rPr lang="en-US" dirty="0">
                <a:latin typeface="Calibri" charset="0"/>
                <a:cs typeface="Arial" charset="0"/>
              </a:rPr>
              <a:t>Special thanks to our funders in this work:</a:t>
            </a:r>
          </a:p>
          <a:p>
            <a:pPr eaLnBrk="1" hangingPunct="1"/>
            <a:endParaRPr lang="en-US" dirty="0">
              <a:latin typeface="Calibri" charset="0"/>
              <a:cs typeface="Arial" charset="0"/>
            </a:endParaRPr>
          </a:p>
          <a:p>
            <a:pPr eaLnBrk="1" hangingPunct="1"/>
            <a:endParaRPr lang="en-US" dirty="0">
              <a:latin typeface="Calibri" charset="0"/>
              <a:cs typeface="Arial" charset="0"/>
            </a:endParaRPr>
          </a:p>
          <a:p>
            <a:pPr eaLnBrk="1" hangingPunct="1"/>
            <a:endParaRPr lang="en-US" dirty="0">
              <a:latin typeface="Calibri" charset="0"/>
              <a:cs typeface="Arial" charset="0"/>
            </a:endParaRPr>
          </a:p>
          <a:p>
            <a:pPr eaLnBrk="1" hangingPunct="1"/>
            <a:endParaRPr lang="en-US" dirty="0">
              <a:latin typeface="Calibri" charset="0"/>
              <a:cs typeface="Arial" charset="0"/>
            </a:endParaRPr>
          </a:p>
          <a:p>
            <a:pPr eaLnBrk="1" hangingPunct="1"/>
            <a:r>
              <a:rPr lang="en-US" dirty="0">
                <a:latin typeface="Calibri" charset="0"/>
                <a:cs typeface="Arial" charset="0"/>
              </a:rPr>
              <a:t>More information</a:t>
            </a:r>
            <a:r>
              <a:rPr lang="en-US" dirty="0" smtClean="0">
                <a:latin typeface="Calibri" charset="0"/>
                <a:cs typeface="Arial" charset="0"/>
              </a:rPr>
              <a:t>:  </a:t>
            </a:r>
            <a:endParaRPr lang="en-US" dirty="0">
              <a:latin typeface="Calibri" charset="0"/>
              <a:cs typeface="Arial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</p:txBody>
      </p:sp>
      <p:pic>
        <p:nvPicPr>
          <p:cNvPr id="79877" name="Picture 8" descr="http://www.getbluesky.org/images/logo_nasa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699" y="3579813"/>
            <a:ext cx="8382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10" descr="http://www.getbluesky.org/images/logo_epa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3606800"/>
            <a:ext cx="5334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11" descr="http://www.getbluesky.org/images/USFS_logo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79813"/>
            <a:ext cx="5699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0" name="Picture 12" descr="http://www.getbluesky.org/images/DOI_logo.jp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6" y="3540126"/>
            <a:ext cx="6096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1" name="Picture 13" descr="http://www.getbluesky.org/images/natfireplan_logo.jpg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79813"/>
            <a:ext cx="87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2" name="Picture 14" descr="http://www.getbluesky.org/images/NOAA_logo.jpg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13" y="3605213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3" name="Picture 1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35798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5" name="TextBox 19"/>
          <p:cNvSpPr txBox="1">
            <a:spLocks noChangeArrowheads="1"/>
          </p:cNvSpPr>
          <p:nvPr/>
        </p:nvSpPr>
        <p:spPr bwMode="auto">
          <a:xfrm>
            <a:off x="1020762" y="5214938"/>
            <a:ext cx="2928937" cy="1323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latin typeface="Calibri" charset="0"/>
                <a:cs typeface="Arial" charset="0"/>
              </a:rPr>
              <a:t>Sim</a:t>
            </a:r>
            <a:r>
              <a:rPr lang="en-US" sz="2000" dirty="0">
                <a:latin typeface="Calibri" charset="0"/>
                <a:cs typeface="Arial" charset="0"/>
              </a:rPr>
              <a:t> Larkin</a:t>
            </a:r>
            <a:br>
              <a:rPr lang="en-US" sz="2000" dirty="0">
                <a:latin typeface="Calibri" charset="0"/>
                <a:cs typeface="Arial" charset="0"/>
              </a:rPr>
            </a:br>
            <a:r>
              <a:rPr lang="en-US" sz="2000" dirty="0">
                <a:latin typeface="Calibri" charset="0"/>
                <a:cs typeface="Arial" charset="0"/>
                <a:hlinkClick r:id="rId18"/>
              </a:rPr>
              <a:t>larkin@</a:t>
            </a:r>
            <a:r>
              <a:rPr lang="en-US" sz="2000" dirty="0" smtClean="0">
                <a:latin typeface="Calibri" charset="0"/>
                <a:cs typeface="Arial" charset="0"/>
                <a:hlinkClick r:id="rId18"/>
              </a:rPr>
              <a:t>fs.fed.us</a:t>
            </a:r>
            <a:endParaRPr lang="en-US" sz="2000" dirty="0" smtClean="0">
              <a:latin typeface="Calibri" charset="0"/>
              <a:cs typeface="Arial" charset="0"/>
            </a:endParaRPr>
          </a:p>
          <a:p>
            <a:pPr eaLnBrk="1" hangingPunct="1"/>
            <a:r>
              <a:rPr lang="en-US" sz="2000" dirty="0" smtClean="0">
                <a:latin typeface="Calibri" charset="0"/>
                <a:cs typeface="Arial" charset="0"/>
              </a:rPr>
              <a:t>Susan O’Neill</a:t>
            </a:r>
          </a:p>
          <a:p>
            <a:pPr eaLnBrk="1" hangingPunct="1"/>
            <a:r>
              <a:rPr lang="en-US" sz="2000" dirty="0" smtClean="0">
                <a:latin typeface="Calibri" charset="0"/>
                <a:cs typeface="Arial" charset="0"/>
                <a:hlinkClick r:id="rId19"/>
              </a:rPr>
              <a:t>smoneill@fs.fed.us</a:t>
            </a:r>
            <a:r>
              <a:rPr lang="en-US" sz="2000" dirty="0" smtClean="0">
                <a:latin typeface="Calibri" charset="0"/>
                <a:cs typeface="Arial" charset="0"/>
              </a:rPr>
              <a:t> </a:t>
            </a:r>
            <a:endParaRPr lang="en-US" sz="2000" dirty="0">
              <a:latin typeface="Calibri" charset="0"/>
              <a:cs typeface="Arial" charset="0"/>
            </a:endParaRPr>
          </a:p>
        </p:txBody>
      </p:sp>
      <p:pic>
        <p:nvPicPr>
          <p:cNvPr id="79886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3579813"/>
            <a:ext cx="24352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7" name="Picture 3" descr="2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13075" cy="2257425"/>
          </a:xfrm>
          <a:prstGeom prst="rect">
            <a:avLst/>
          </a:prstGeom>
          <a:solidFill>
            <a:srgbClr val="000000"/>
          </a:solidFill>
          <a:ln w="0" cap="sq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9888" name="Picture 18" descr="usfs_logo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6" y="5443538"/>
            <a:ext cx="6048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0" name="Picture 20" descr="ARRA.jp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25" y="3611563"/>
            <a:ext cx="5270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jfsp.jp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493" y="3607442"/>
            <a:ext cx="573406" cy="57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19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Verdana" charset="0"/>
            </a:endParaRPr>
          </a:p>
        </p:txBody>
      </p:sp>
      <p:pic>
        <p:nvPicPr>
          <p:cNvPr id="5529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52388"/>
            <a:ext cx="8980487" cy="680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723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5"/>
          <p:cNvGrpSpPr>
            <a:grpSpLocks/>
          </p:cNvGrpSpPr>
          <p:nvPr/>
        </p:nvGrpSpPr>
        <p:grpSpPr bwMode="auto">
          <a:xfrm>
            <a:off x="507695" y="1192617"/>
            <a:ext cx="1371600" cy="673100"/>
            <a:chOff x="0" y="0"/>
            <a:chExt cx="757" cy="424"/>
          </a:xfrm>
        </p:grpSpPr>
        <p:sp>
          <p:nvSpPr>
            <p:cNvPr id="30750" name="Rectangle 6"/>
            <p:cNvSpPr>
              <a:spLocks/>
            </p:cNvSpPr>
            <p:nvPr/>
          </p:nvSpPr>
          <p:spPr bwMode="auto">
            <a:xfrm>
              <a:off x="76" y="0"/>
              <a:ext cx="604" cy="42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51" name="Rectangle 7"/>
            <p:cNvSpPr>
              <a:spLocks/>
            </p:cNvSpPr>
            <p:nvPr/>
          </p:nvSpPr>
          <p:spPr bwMode="auto">
            <a:xfrm>
              <a:off x="0" y="5"/>
              <a:ext cx="757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 dirty="0">
                  <a:cs typeface="Arial" charset="0"/>
                  <a:sym typeface="Arial" charset="0"/>
                </a:rPr>
                <a:t>Fire</a:t>
              </a:r>
              <a:br>
                <a:rPr lang="en-US" dirty="0">
                  <a:cs typeface="Arial" charset="0"/>
                  <a:sym typeface="Arial" charset="0"/>
                </a:rPr>
              </a:br>
              <a:r>
                <a:rPr lang="en-US" dirty="0">
                  <a:cs typeface="Arial" charset="0"/>
                  <a:sym typeface="Arial" charset="0"/>
                </a:rPr>
                <a:t>Info</a:t>
              </a:r>
            </a:p>
          </p:txBody>
        </p:sp>
      </p:grpSp>
      <p:grpSp>
        <p:nvGrpSpPr>
          <p:cNvPr id="30722" name="Group 8"/>
          <p:cNvGrpSpPr>
            <a:grpSpLocks/>
          </p:cNvGrpSpPr>
          <p:nvPr/>
        </p:nvGrpSpPr>
        <p:grpSpPr bwMode="auto">
          <a:xfrm>
            <a:off x="1942584" y="2046288"/>
            <a:ext cx="1066800" cy="674687"/>
            <a:chOff x="0" y="0"/>
            <a:chExt cx="603" cy="424"/>
          </a:xfrm>
        </p:grpSpPr>
        <p:sp>
          <p:nvSpPr>
            <p:cNvPr id="30748" name="Rectangle 9"/>
            <p:cNvSpPr>
              <a:spLocks/>
            </p:cNvSpPr>
            <p:nvPr/>
          </p:nvSpPr>
          <p:spPr bwMode="auto">
            <a:xfrm>
              <a:off x="0" y="0"/>
              <a:ext cx="603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9" name="Rectangle 10"/>
            <p:cNvSpPr>
              <a:spLocks/>
            </p:cNvSpPr>
            <p:nvPr/>
          </p:nvSpPr>
          <p:spPr bwMode="auto">
            <a:xfrm>
              <a:off x="120" y="94"/>
              <a:ext cx="363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cs typeface="Arial" charset="0"/>
                  <a:sym typeface="Arial" charset="0"/>
                </a:rPr>
                <a:t>Fuels</a:t>
              </a:r>
            </a:p>
          </p:txBody>
        </p:sp>
      </p:grpSp>
      <p:grpSp>
        <p:nvGrpSpPr>
          <p:cNvPr id="30723" name="Group 11"/>
          <p:cNvGrpSpPr>
            <a:grpSpLocks/>
          </p:cNvGrpSpPr>
          <p:nvPr/>
        </p:nvGrpSpPr>
        <p:grpSpPr bwMode="auto">
          <a:xfrm>
            <a:off x="3009384" y="2590800"/>
            <a:ext cx="1676400" cy="938213"/>
            <a:chOff x="0" y="0"/>
            <a:chExt cx="603" cy="590"/>
          </a:xfrm>
        </p:grpSpPr>
        <p:sp>
          <p:nvSpPr>
            <p:cNvPr id="30746" name="Rectangle 12"/>
            <p:cNvSpPr>
              <a:spLocks/>
            </p:cNvSpPr>
            <p:nvPr/>
          </p:nvSpPr>
          <p:spPr bwMode="auto">
            <a:xfrm>
              <a:off x="0" y="82"/>
              <a:ext cx="603" cy="425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7" name="Rectangle 13"/>
            <p:cNvSpPr>
              <a:spLocks/>
            </p:cNvSpPr>
            <p:nvPr/>
          </p:nvSpPr>
          <p:spPr bwMode="auto">
            <a:xfrm>
              <a:off x="40" y="0"/>
              <a:ext cx="523" cy="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cs typeface="Arial" charset="0"/>
                  <a:sym typeface="Arial" charset="0"/>
                </a:rPr>
                <a:t>Total Consumption</a:t>
              </a:r>
            </a:p>
          </p:txBody>
        </p:sp>
      </p:grpSp>
      <p:grpSp>
        <p:nvGrpSpPr>
          <p:cNvPr id="30724" name="Group 14"/>
          <p:cNvGrpSpPr>
            <a:grpSpLocks/>
          </p:cNvGrpSpPr>
          <p:nvPr/>
        </p:nvGrpSpPr>
        <p:grpSpPr bwMode="auto">
          <a:xfrm>
            <a:off x="4304784" y="3397250"/>
            <a:ext cx="1185862" cy="674688"/>
            <a:chOff x="0" y="0"/>
            <a:chExt cx="689" cy="424"/>
          </a:xfrm>
        </p:grpSpPr>
        <p:sp>
          <p:nvSpPr>
            <p:cNvPr id="30744" name="Rectangle 15"/>
            <p:cNvSpPr>
              <a:spLocks/>
            </p:cNvSpPr>
            <p:nvPr/>
          </p:nvSpPr>
          <p:spPr bwMode="auto">
            <a:xfrm>
              <a:off x="42" y="0"/>
              <a:ext cx="604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5" name="Rectangle 16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cs typeface="Arial" charset="0"/>
                  <a:sym typeface="Arial" charset="0"/>
                </a:rPr>
                <a:t>Time</a:t>
              </a:r>
              <a:br>
                <a:rPr lang="en-US">
                  <a:cs typeface="Arial" charset="0"/>
                  <a:sym typeface="Arial" charset="0"/>
                </a:rPr>
              </a:br>
              <a:r>
                <a:rPr lang="en-US">
                  <a:cs typeface="Arial" charset="0"/>
                  <a:sym typeface="Arial" charset="0"/>
                </a:rPr>
                <a:t>Rate</a:t>
              </a:r>
            </a:p>
          </p:txBody>
        </p:sp>
      </p:grpSp>
      <p:grpSp>
        <p:nvGrpSpPr>
          <p:cNvPr id="30725" name="Group 18"/>
          <p:cNvGrpSpPr>
            <a:grpSpLocks/>
          </p:cNvGrpSpPr>
          <p:nvPr/>
        </p:nvGrpSpPr>
        <p:grpSpPr bwMode="auto">
          <a:xfrm>
            <a:off x="5350946" y="4071938"/>
            <a:ext cx="1316038" cy="674687"/>
            <a:chOff x="0" y="0"/>
            <a:chExt cx="689" cy="424"/>
          </a:xfrm>
        </p:grpSpPr>
        <p:sp>
          <p:nvSpPr>
            <p:cNvPr id="30742" name="Rectangle 19"/>
            <p:cNvSpPr>
              <a:spLocks/>
            </p:cNvSpPr>
            <p:nvPr/>
          </p:nvSpPr>
          <p:spPr bwMode="auto">
            <a:xfrm>
              <a:off x="42" y="0"/>
              <a:ext cx="604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3" name="Rectangle 20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cs typeface="Arial" charset="0"/>
                  <a:sym typeface="Arial" charset="0"/>
                </a:rPr>
                <a:t>Emissions</a:t>
              </a:r>
            </a:p>
          </p:txBody>
        </p:sp>
      </p:grpSp>
      <p:grpSp>
        <p:nvGrpSpPr>
          <p:cNvPr id="30726" name="Group 21"/>
          <p:cNvGrpSpPr>
            <a:grpSpLocks/>
          </p:cNvGrpSpPr>
          <p:nvPr/>
        </p:nvGrpSpPr>
        <p:grpSpPr bwMode="auto">
          <a:xfrm>
            <a:off x="6248400" y="4746625"/>
            <a:ext cx="1316038" cy="674688"/>
            <a:chOff x="0" y="0"/>
            <a:chExt cx="689" cy="424"/>
          </a:xfrm>
        </p:grpSpPr>
        <p:sp>
          <p:nvSpPr>
            <p:cNvPr id="30740" name="Rectangle 22"/>
            <p:cNvSpPr>
              <a:spLocks/>
            </p:cNvSpPr>
            <p:nvPr/>
          </p:nvSpPr>
          <p:spPr bwMode="auto">
            <a:xfrm>
              <a:off x="42" y="0"/>
              <a:ext cx="604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1" name="Rectangle 23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cs typeface="Arial" charset="0"/>
                  <a:sym typeface="Arial" charset="0"/>
                </a:rPr>
                <a:t>Plume</a:t>
              </a:r>
              <a:br>
                <a:rPr lang="en-US">
                  <a:cs typeface="Arial" charset="0"/>
                  <a:sym typeface="Arial" charset="0"/>
                </a:rPr>
              </a:br>
              <a:r>
                <a:rPr lang="en-US">
                  <a:cs typeface="Arial" charset="0"/>
                  <a:sym typeface="Arial" charset="0"/>
                </a:rPr>
                <a:t>Rise</a:t>
              </a:r>
            </a:p>
          </p:txBody>
        </p:sp>
      </p:grpSp>
      <p:grpSp>
        <p:nvGrpSpPr>
          <p:cNvPr id="30727" name="Group 24"/>
          <p:cNvGrpSpPr>
            <a:grpSpLocks/>
          </p:cNvGrpSpPr>
          <p:nvPr/>
        </p:nvGrpSpPr>
        <p:grpSpPr bwMode="auto">
          <a:xfrm>
            <a:off x="7391400" y="5421313"/>
            <a:ext cx="1512888" cy="674687"/>
            <a:chOff x="0" y="0"/>
            <a:chExt cx="689" cy="424"/>
          </a:xfrm>
        </p:grpSpPr>
        <p:sp>
          <p:nvSpPr>
            <p:cNvPr id="30738" name="Rectangle 25"/>
            <p:cNvSpPr>
              <a:spLocks/>
            </p:cNvSpPr>
            <p:nvPr/>
          </p:nvSpPr>
          <p:spPr bwMode="auto">
            <a:xfrm>
              <a:off x="42" y="0"/>
              <a:ext cx="604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39" name="Rectangle 26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 dirty="0" smtClean="0">
                  <a:cs typeface="Arial" charset="0"/>
                  <a:sym typeface="Arial" charset="0"/>
                </a:rPr>
                <a:t>Smoke Modeling</a:t>
              </a:r>
              <a:endParaRPr lang="en-US" dirty="0">
                <a:cs typeface="Arial" charset="0"/>
                <a:sym typeface="Arial" charset="0"/>
              </a:endParaRPr>
            </a:p>
          </p:txBody>
        </p:sp>
      </p:grpSp>
      <p:sp>
        <p:nvSpPr>
          <p:cNvPr id="30728" name="Text Box 27"/>
          <p:cNvSpPr txBox="1">
            <a:spLocks noChangeArrowheads="1"/>
          </p:cNvSpPr>
          <p:nvPr/>
        </p:nvSpPr>
        <p:spPr bwMode="auto">
          <a:xfrm>
            <a:off x="25612" y="1824442"/>
            <a:ext cx="116788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SMARTFIRE2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>NOAA HMS</a:t>
            </a:r>
          </a:p>
          <a:p>
            <a:r>
              <a:rPr lang="en-US" sz="1200" dirty="0" smtClean="0"/>
              <a:t>GEOMAC</a:t>
            </a:r>
            <a:endParaRPr lang="en-US" sz="1200" dirty="0"/>
          </a:p>
          <a:p>
            <a:r>
              <a:rPr lang="en-US" sz="1200" dirty="0" smtClean="0"/>
              <a:t>IRWIN</a:t>
            </a:r>
            <a:endParaRPr lang="en-US" sz="1200" dirty="0"/>
          </a:p>
          <a:p>
            <a:r>
              <a:rPr lang="en-US" sz="1200" dirty="0"/>
              <a:t>Rx Sys</a:t>
            </a:r>
          </a:p>
          <a:p>
            <a:r>
              <a:rPr lang="en-US" sz="1200" dirty="0"/>
              <a:t>Manual</a:t>
            </a:r>
          </a:p>
          <a:p>
            <a:r>
              <a:rPr lang="en-US" sz="1200" dirty="0"/>
              <a:t>Other</a:t>
            </a:r>
          </a:p>
        </p:txBody>
      </p:sp>
      <p:sp>
        <p:nvSpPr>
          <p:cNvPr id="30729" name="Text Box 28"/>
          <p:cNvSpPr txBox="1">
            <a:spLocks noChangeArrowheads="1"/>
          </p:cNvSpPr>
          <p:nvPr/>
        </p:nvSpPr>
        <p:spPr bwMode="auto">
          <a:xfrm>
            <a:off x="1423839" y="2689225"/>
            <a:ext cx="97542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FCCS</a:t>
            </a:r>
          </a:p>
          <a:p>
            <a:r>
              <a:rPr lang="en-US" sz="1200" dirty="0" smtClean="0"/>
              <a:t>FCCS-LF</a:t>
            </a:r>
            <a:endParaRPr lang="en-US" sz="1200" dirty="0"/>
          </a:p>
          <a:p>
            <a:r>
              <a:rPr lang="en-US" sz="1200" dirty="0"/>
              <a:t>NFDRS</a:t>
            </a:r>
          </a:p>
          <a:p>
            <a:r>
              <a:rPr lang="en-US" sz="1200" dirty="0" smtClean="0"/>
              <a:t>Hardy</a:t>
            </a:r>
          </a:p>
          <a:p>
            <a:r>
              <a:rPr lang="en-US" sz="1200" dirty="0" smtClean="0"/>
              <a:t>GVDS</a:t>
            </a:r>
            <a:br>
              <a:rPr lang="en-US" sz="1200" dirty="0" smtClean="0"/>
            </a:br>
            <a:r>
              <a:rPr lang="en-US" sz="1200" dirty="0" smtClean="0"/>
              <a:t>LANDFIRE</a:t>
            </a:r>
            <a:br>
              <a:rPr lang="en-US" sz="1200" dirty="0" smtClean="0"/>
            </a:br>
            <a:r>
              <a:rPr lang="en-US" sz="1200" dirty="0" smtClean="0"/>
              <a:t>Ag</a:t>
            </a:r>
          </a:p>
          <a:p>
            <a:r>
              <a:rPr lang="en-US" sz="1200" dirty="0" smtClean="0"/>
              <a:t>Other</a:t>
            </a:r>
            <a:endParaRPr lang="en-US" sz="1200" dirty="0"/>
          </a:p>
        </p:txBody>
      </p:sp>
      <p:sp>
        <p:nvSpPr>
          <p:cNvPr id="30730" name="Text Box 29"/>
          <p:cNvSpPr txBox="1">
            <a:spLocks noChangeArrowheads="1"/>
          </p:cNvSpPr>
          <p:nvPr/>
        </p:nvSpPr>
        <p:spPr bwMode="auto">
          <a:xfrm>
            <a:off x="2557265" y="3365500"/>
            <a:ext cx="97123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CONSUME</a:t>
            </a:r>
            <a:endParaRPr lang="en-US" sz="1200" dirty="0"/>
          </a:p>
          <a:p>
            <a:r>
              <a:rPr lang="en-US" sz="1200" dirty="0"/>
              <a:t>FOFEM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dirty="0"/>
              <a:t>FEPS</a:t>
            </a:r>
          </a:p>
          <a:p>
            <a:r>
              <a:rPr lang="en-US" sz="1200" dirty="0" smtClean="0"/>
              <a:t>FLAMBE</a:t>
            </a:r>
            <a:endParaRPr lang="en-US" sz="1200" dirty="0"/>
          </a:p>
          <a:p>
            <a:r>
              <a:rPr lang="en-US" sz="1200" dirty="0" smtClean="0"/>
              <a:t>FINN</a:t>
            </a:r>
            <a:endParaRPr lang="en-US" sz="1200" dirty="0"/>
          </a:p>
          <a:p>
            <a:r>
              <a:rPr lang="en-US" sz="1200" dirty="0"/>
              <a:t>Other</a:t>
            </a:r>
          </a:p>
          <a:p>
            <a:endParaRPr lang="en-US" sz="1200" dirty="0"/>
          </a:p>
        </p:txBody>
      </p:sp>
      <p:sp>
        <p:nvSpPr>
          <p:cNvPr id="30731" name="Text Box 30"/>
          <p:cNvSpPr txBox="1">
            <a:spLocks noChangeArrowheads="1"/>
          </p:cNvSpPr>
          <p:nvPr/>
        </p:nvSpPr>
        <p:spPr bwMode="auto">
          <a:xfrm>
            <a:off x="4038600" y="4038600"/>
            <a:ext cx="74025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/>
              <a:t>Rx / WF</a:t>
            </a:r>
          </a:p>
          <a:p>
            <a:r>
              <a:rPr lang="en-US" sz="1200" dirty="0"/>
              <a:t>FEPS</a:t>
            </a:r>
            <a:br>
              <a:rPr lang="en-US" sz="1200" dirty="0"/>
            </a:br>
            <a:r>
              <a:rPr lang="en-US" sz="1200" dirty="0"/>
              <a:t>FOFEM</a:t>
            </a:r>
          </a:p>
          <a:p>
            <a:r>
              <a:rPr lang="en-US" sz="1200" dirty="0"/>
              <a:t>EPM</a:t>
            </a:r>
            <a:br>
              <a:rPr lang="en-US" sz="1200" dirty="0"/>
            </a:br>
            <a:r>
              <a:rPr lang="en-US" sz="1200" dirty="0" smtClean="0"/>
              <a:t>WRAP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Other</a:t>
            </a:r>
          </a:p>
          <a:p>
            <a:endParaRPr lang="en-US" sz="1200" dirty="0"/>
          </a:p>
        </p:txBody>
      </p:sp>
      <p:sp>
        <p:nvSpPr>
          <p:cNvPr id="30732" name="Text Box 31"/>
          <p:cNvSpPr txBox="1">
            <a:spLocks noChangeArrowheads="1"/>
          </p:cNvSpPr>
          <p:nvPr/>
        </p:nvSpPr>
        <p:spPr bwMode="auto">
          <a:xfrm>
            <a:off x="5105400" y="4710113"/>
            <a:ext cx="83478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/>
              <a:t>FEPS</a:t>
            </a:r>
            <a:br>
              <a:rPr lang="en-US" sz="1200" dirty="0"/>
            </a:br>
            <a:r>
              <a:rPr lang="en-US" sz="1200" dirty="0" smtClean="0"/>
              <a:t>Literature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EPM</a:t>
            </a:r>
            <a:br>
              <a:rPr lang="en-US" sz="1200" dirty="0"/>
            </a:br>
            <a:r>
              <a:rPr lang="en-US" sz="1200" dirty="0"/>
              <a:t>FOFEM</a:t>
            </a:r>
          </a:p>
          <a:p>
            <a:r>
              <a:rPr lang="en-US" sz="1200" dirty="0"/>
              <a:t>FLAMBE</a:t>
            </a:r>
          </a:p>
          <a:p>
            <a:r>
              <a:rPr lang="en-US" sz="1200" dirty="0"/>
              <a:t>FINN</a:t>
            </a:r>
            <a:br>
              <a:rPr lang="en-US" sz="1200" dirty="0"/>
            </a:br>
            <a:r>
              <a:rPr lang="en-US" sz="1200" dirty="0"/>
              <a:t>Other</a:t>
            </a:r>
          </a:p>
          <a:p>
            <a:endParaRPr lang="en-US" sz="1200" dirty="0"/>
          </a:p>
        </p:txBody>
      </p:sp>
      <p:sp>
        <p:nvSpPr>
          <p:cNvPr id="30733" name="Text Box 32"/>
          <p:cNvSpPr txBox="1">
            <a:spLocks noChangeArrowheads="1"/>
          </p:cNvSpPr>
          <p:nvPr/>
        </p:nvSpPr>
        <p:spPr bwMode="auto">
          <a:xfrm>
            <a:off x="6248400" y="5410200"/>
            <a:ext cx="62085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Briggs</a:t>
            </a:r>
          </a:p>
          <a:p>
            <a:r>
              <a:rPr lang="en-US" sz="1200" dirty="0" smtClean="0"/>
              <a:t>FRP</a:t>
            </a:r>
          </a:p>
          <a:p>
            <a:r>
              <a:rPr lang="en-US" sz="1200" dirty="0" smtClean="0"/>
              <a:t>Other</a:t>
            </a:r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30734" name="Text Box 33"/>
          <p:cNvSpPr txBox="1">
            <a:spLocks noChangeArrowheads="1"/>
          </p:cNvSpPr>
          <p:nvPr/>
        </p:nvSpPr>
        <p:spPr bwMode="auto">
          <a:xfrm>
            <a:off x="7435850" y="6064250"/>
            <a:ext cx="1708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HYSPLIT, </a:t>
            </a:r>
          </a:p>
          <a:p>
            <a:r>
              <a:rPr lang="en-US" sz="1200" dirty="0" smtClean="0"/>
              <a:t>CMAQ, VSMOKE</a:t>
            </a:r>
            <a:endParaRPr lang="en-US" sz="1200" dirty="0"/>
          </a:p>
          <a:p>
            <a:r>
              <a:rPr lang="en-US" sz="1200" dirty="0" smtClean="0"/>
              <a:t>GEM-MACH</a:t>
            </a:r>
            <a:endParaRPr lang="en-US" sz="1200" dirty="0"/>
          </a:p>
        </p:txBody>
      </p:sp>
      <p:sp>
        <p:nvSpPr>
          <p:cNvPr id="30735" name="Title 35"/>
          <p:cNvSpPr>
            <a:spLocks noGrp="1"/>
          </p:cNvSpPr>
          <p:nvPr>
            <p:ph type="title"/>
          </p:nvPr>
        </p:nvSpPr>
        <p:spPr>
          <a:xfrm>
            <a:off x="0" y="17796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Arial" charset="0"/>
                <a:ea typeface="ＭＳ Ｐゴシック" charset="0"/>
              </a:rPr>
              <a:t>BlueSky</a:t>
            </a:r>
            <a:r>
              <a:rPr lang="en-US" sz="3200" dirty="0" smtClean="0">
                <a:latin typeface="Arial" charset="0"/>
                <a:ea typeface="ＭＳ Ｐゴシック" charset="0"/>
              </a:rPr>
              <a:t> Smoke Modeling Framework</a:t>
            </a:r>
            <a:br>
              <a:rPr lang="en-US" sz="3200" dirty="0" smtClean="0">
                <a:latin typeface="Arial" charset="0"/>
                <a:ea typeface="ＭＳ Ｐゴシック" charset="0"/>
              </a:rPr>
            </a:br>
            <a:r>
              <a:rPr lang="en-US" sz="3200" i="1" dirty="0" smtClean="0">
                <a:latin typeface="Arial" charset="0"/>
                <a:ea typeface="ＭＳ Ｐゴシック" charset="0"/>
              </a:rPr>
              <a:t>Components to Calculating Fire Emissions </a:t>
            </a:r>
            <a:endParaRPr lang="en-US" sz="3200" i="1" dirty="0">
              <a:latin typeface="Arial" charset="0"/>
              <a:ea typeface="ＭＳ Ｐゴシック" charset="0"/>
            </a:endParaRPr>
          </a:p>
        </p:txBody>
      </p:sp>
      <p:sp>
        <p:nvSpPr>
          <p:cNvPr id="30736" name="TextBox 31"/>
          <p:cNvSpPr txBox="1">
            <a:spLocks noChangeArrowheads="1"/>
          </p:cNvSpPr>
          <p:nvPr/>
        </p:nvSpPr>
        <p:spPr bwMode="auto">
          <a:xfrm>
            <a:off x="196850" y="5494365"/>
            <a:ext cx="283703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063" indent="-1190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 smtClean="0"/>
              <a:t>Large uncertainties exist with each modeling step</a:t>
            </a:r>
            <a:endParaRPr lang="en-US" sz="2000" i="1" dirty="0"/>
          </a:p>
        </p:txBody>
      </p:sp>
      <p:grpSp>
        <p:nvGrpSpPr>
          <p:cNvPr id="33" name="Group 8"/>
          <p:cNvGrpSpPr>
            <a:grpSpLocks/>
          </p:cNvGrpSpPr>
          <p:nvPr/>
        </p:nvGrpSpPr>
        <p:grpSpPr bwMode="auto">
          <a:xfrm>
            <a:off x="6681226" y="1396408"/>
            <a:ext cx="2223062" cy="674687"/>
            <a:chOff x="0" y="0"/>
            <a:chExt cx="603" cy="424"/>
          </a:xfrm>
        </p:grpSpPr>
        <p:sp>
          <p:nvSpPr>
            <p:cNvPr id="34" name="Rectangle 9"/>
            <p:cNvSpPr>
              <a:spLocks/>
            </p:cNvSpPr>
            <p:nvPr/>
          </p:nvSpPr>
          <p:spPr bwMode="auto">
            <a:xfrm>
              <a:off x="0" y="0"/>
              <a:ext cx="603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Rectangle 10"/>
            <p:cNvSpPr>
              <a:spLocks/>
            </p:cNvSpPr>
            <p:nvPr/>
          </p:nvSpPr>
          <p:spPr bwMode="auto">
            <a:xfrm>
              <a:off x="120" y="94"/>
              <a:ext cx="363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 dirty="0" smtClean="0">
                  <a:cs typeface="Arial" charset="0"/>
                  <a:sym typeface="Arial" charset="0"/>
                </a:rPr>
                <a:t>Meteorology</a:t>
              </a:r>
              <a:endParaRPr lang="en-US" dirty="0">
                <a:cs typeface="Arial" charset="0"/>
                <a:sym typeface="Arial" charset="0"/>
              </a:endParaRPr>
            </a:p>
          </p:txBody>
        </p:sp>
      </p:grp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6362275" y="2039345"/>
            <a:ext cx="10060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WRF</a:t>
            </a:r>
          </a:p>
          <a:p>
            <a:r>
              <a:rPr lang="en-US" sz="1200" dirty="0" smtClean="0"/>
              <a:t>MM5</a:t>
            </a:r>
          </a:p>
          <a:p>
            <a:r>
              <a:rPr lang="en-US" sz="1200" dirty="0" smtClean="0"/>
              <a:t>NARR</a:t>
            </a:r>
          </a:p>
          <a:p>
            <a:r>
              <a:rPr lang="en-US" sz="1200" dirty="0" smtClean="0"/>
              <a:t>Station data</a:t>
            </a:r>
          </a:p>
        </p:txBody>
      </p:sp>
      <p:sp>
        <p:nvSpPr>
          <p:cNvPr id="7" name="Freeform 6"/>
          <p:cNvSpPr/>
          <p:nvPr/>
        </p:nvSpPr>
        <p:spPr>
          <a:xfrm>
            <a:off x="4764887" y="1892300"/>
            <a:ext cx="3172613" cy="2806700"/>
          </a:xfrm>
          <a:custGeom>
            <a:avLst/>
            <a:gdLst>
              <a:gd name="connsiteX0" fmla="*/ 1407313 w 3172613"/>
              <a:gd name="connsiteY0" fmla="*/ 0 h 2806700"/>
              <a:gd name="connsiteX1" fmla="*/ 61113 w 3172613"/>
              <a:gd name="connsiteY1" fmla="*/ 571500 h 2806700"/>
              <a:gd name="connsiteX2" fmla="*/ 3172613 w 3172613"/>
              <a:gd name="connsiteY2" fmla="*/ 2806700 h 2806700"/>
              <a:gd name="connsiteX3" fmla="*/ 3172613 w 3172613"/>
              <a:gd name="connsiteY3" fmla="*/ 2806700 h 280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2613" h="2806700">
                <a:moveTo>
                  <a:pt x="1407313" y="0"/>
                </a:moveTo>
                <a:cubicBezTo>
                  <a:pt x="587104" y="51858"/>
                  <a:pt x="-233104" y="103717"/>
                  <a:pt x="61113" y="571500"/>
                </a:cubicBezTo>
                <a:cubicBezTo>
                  <a:pt x="355330" y="1039283"/>
                  <a:pt x="3172613" y="2806700"/>
                  <a:pt x="3172613" y="2806700"/>
                </a:cubicBezTo>
                <a:lnTo>
                  <a:pt x="3172613" y="2806700"/>
                </a:lnTo>
              </a:path>
            </a:pathLst>
          </a:cu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1398820" y="1545985"/>
            <a:ext cx="623589" cy="412821"/>
          </a:xfrm>
          <a:custGeom>
            <a:avLst/>
            <a:gdLst>
              <a:gd name="connsiteX0" fmla="*/ 1407313 w 3172613"/>
              <a:gd name="connsiteY0" fmla="*/ 0 h 2806700"/>
              <a:gd name="connsiteX1" fmla="*/ 61113 w 3172613"/>
              <a:gd name="connsiteY1" fmla="*/ 571500 h 2806700"/>
              <a:gd name="connsiteX2" fmla="*/ 3172613 w 3172613"/>
              <a:gd name="connsiteY2" fmla="*/ 2806700 h 2806700"/>
              <a:gd name="connsiteX3" fmla="*/ 3172613 w 3172613"/>
              <a:gd name="connsiteY3" fmla="*/ 2806700 h 280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2613" h="2806700">
                <a:moveTo>
                  <a:pt x="1407313" y="0"/>
                </a:moveTo>
                <a:cubicBezTo>
                  <a:pt x="587104" y="51858"/>
                  <a:pt x="-233104" y="103717"/>
                  <a:pt x="61113" y="571500"/>
                </a:cubicBezTo>
                <a:cubicBezTo>
                  <a:pt x="355330" y="1039283"/>
                  <a:pt x="3172613" y="2806700"/>
                  <a:pt x="3172613" y="2806700"/>
                </a:cubicBezTo>
                <a:lnTo>
                  <a:pt x="3172613" y="2806700"/>
                </a:lnTo>
              </a:path>
            </a:pathLst>
          </a:cu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8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5"/>
          <p:cNvGrpSpPr>
            <a:grpSpLocks/>
          </p:cNvGrpSpPr>
          <p:nvPr/>
        </p:nvGrpSpPr>
        <p:grpSpPr bwMode="auto">
          <a:xfrm>
            <a:off x="507695" y="1192617"/>
            <a:ext cx="1371600" cy="673100"/>
            <a:chOff x="0" y="0"/>
            <a:chExt cx="757" cy="424"/>
          </a:xfrm>
        </p:grpSpPr>
        <p:sp>
          <p:nvSpPr>
            <p:cNvPr id="30750" name="Rectangle 6"/>
            <p:cNvSpPr>
              <a:spLocks/>
            </p:cNvSpPr>
            <p:nvPr/>
          </p:nvSpPr>
          <p:spPr bwMode="auto">
            <a:xfrm>
              <a:off x="76" y="0"/>
              <a:ext cx="604" cy="42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51" name="Rectangle 7"/>
            <p:cNvSpPr>
              <a:spLocks/>
            </p:cNvSpPr>
            <p:nvPr/>
          </p:nvSpPr>
          <p:spPr bwMode="auto">
            <a:xfrm>
              <a:off x="0" y="5"/>
              <a:ext cx="757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 dirty="0">
                  <a:cs typeface="Arial" charset="0"/>
                  <a:sym typeface="Arial" charset="0"/>
                </a:rPr>
                <a:t>Fire</a:t>
              </a:r>
              <a:br>
                <a:rPr lang="en-US" dirty="0">
                  <a:cs typeface="Arial" charset="0"/>
                  <a:sym typeface="Arial" charset="0"/>
                </a:rPr>
              </a:br>
              <a:r>
                <a:rPr lang="en-US" dirty="0">
                  <a:cs typeface="Arial" charset="0"/>
                  <a:sym typeface="Arial" charset="0"/>
                </a:rPr>
                <a:t>Info</a:t>
              </a:r>
            </a:p>
          </p:txBody>
        </p:sp>
      </p:grpSp>
      <p:grpSp>
        <p:nvGrpSpPr>
          <p:cNvPr id="30722" name="Group 8"/>
          <p:cNvGrpSpPr>
            <a:grpSpLocks/>
          </p:cNvGrpSpPr>
          <p:nvPr/>
        </p:nvGrpSpPr>
        <p:grpSpPr bwMode="auto">
          <a:xfrm>
            <a:off x="1942584" y="2046288"/>
            <a:ext cx="1066800" cy="674687"/>
            <a:chOff x="0" y="0"/>
            <a:chExt cx="603" cy="424"/>
          </a:xfrm>
        </p:grpSpPr>
        <p:sp>
          <p:nvSpPr>
            <p:cNvPr id="30748" name="Rectangle 9"/>
            <p:cNvSpPr>
              <a:spLocks/>
            </p:cNvSpPr>
            <p:nvPr/>
          </p:nvSpPr>
          <p:spPr bwMode="auto">
            <a:xfrm>
              <a:off x="0" y="0"/>
              <a:ext cx="603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9" name="Rectangle 10"/>
            <p:cNvSpPr>
              <a:spLocks/>
            </p:cNvSpPr>
            <p:nvPr/>
          </p:nvSpPr>
          <p:spPr bwMode="auto">
            <a:xfrm>
              <a:off x="120" y="94"/>
              <a:ext cx="363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cs typeface="Arial" charset="0"/>
                  <a:sym typeface="Arial" charset="0"/>
                </a:rPr>
                <a:t>Fuels</a:t>
              </a:r>
            </a:p>
          </p:txBody>
        </p:sp>
      </p:grpSp>
      <p:grpSp>
        <p:nvGrpSpPr>
          <p:cNvPr id="30723" name="Group 11"/>
          <p:cNvGrpSpPr>
            <a:grpSpLocks/>
          </p:cNvGrpSpPr>
          <p:nvPr/>
        </p:nvGrpSpPr>
        <p:grpSpPr bwMode="auto">
          <a:xfrm>
            <a:off x="3009384" y="2590800"/>
            <a:ext cx="1676400" cy="938213"/>
            <a:chOff x="0" y="0"/>
            <a:chExt cx="603" cy="590"/>
          </a:xfrm>
        </p:grpSpPr>
        <p:sp>
          <p:nvSpPr>
            <p:cNvPr id="30746" name="Rectangle 12"/>
            <p:cNvSpPr>
              <a:spLocks/>
            </p:cNvSpPr>
            <p:nvPr/>
          </p:nvSpPr>
          <p:spPr bwMode="auto">
            <a:xfrm>
              <a:off x="0" y="82"/>
              <a:ext cx="603" cy="425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7" name="Rectangle 13"/>
            <p:cNvSpPr>
              <a:spLocks/>
            </p:cNvSpPr>
            <p:nvPr/>
          </p:nvSpPr>
          <p:spPr bwMode="auto">
            <a:xfrm>
              <a:off x="40" y="0"/>
              <a:ext cx="523" cy="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cs typeface="Arial" charset="0"/>
                  <a:sym typeface="Arial" charset="0"/>
                </a:rPr>
                <a:t>Total Consumption</a:t>
              </a:r>
            </a:p>
          </p:txBody>
        </p:sp>
      </p:grpSp>
      <p:grpSp>
        <p:nvGrpSpPr>
          <p:cNvPr id="30724" name="Group 14"/>
          <p:cNvGrpSpPr>
            <a:grpSpLocks/>
          </p:cNvGrpSpPr>
          <p:nvPr/>
        </p:nvGrpSpPr>
        <p:grpSpPr bwMode="auto">
          <a:xfrm>
            <a:off x="4304784" y="3397250"/>
            <a:ext cx="1185862" cy="674688"/>
            <a:chOff x="0" y="0"/>
            <a:chExt cx="689" cy="424"/>
          </a:xfrm>
        </p:grpSpPr>
        <p:sp>
          <p:nvSpPr>
            <p:cNvPr id="30744" name="Rectangle 15"/>
            <p:cNvSpPr>
              <a:spLocks/>
            </p:cNvSpPr>
            <p:nvPr/>
          </p:nvSpPr>
          <p:spPr bwMode="auto">
            <a:xfrm>
              <a:off x="42" y="0"/>
              <a:ext cx="604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5" name="Rectangle 16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 dirty="0">
                  <a:cs typeface="Arial" charset="0"/>
                  <a:sym typeface="Arial" charset="0"/>
                </a:rPr>
                <a:t>Time</a:t>
              </a:r>
              <a:br>
                <a:rPr lang="en-US" dirty="0">
                  <a:cs typeface="Arial" charset="0"/>
                  <a:sym typeface="Arial" charset="0"/>
                </a:rPr>
              </a:br>
              <a:r>
                <a:rPr lang="en-US" dirty="0">
                  <a:cs typeface="Arial" charset="0"/>
                  <a:sym typeface="Arial" charset="0"/>
                </a:rPr>
                <a:t>Rate</a:t>
              </a:r>
            </a:p>
          </p:txBody>
        </p:sp>
      </p:grpSp>
      <p:grpSp>
        <p:nvGrpSpPr>
          <p:cNvPr id="30725" name="Group 18"/>
          <p:cNvGrpSpPr>
            <a:grpSpLocks/>
          </p:cNvGrpSpPr>
          <p:nvPr/>
        </p:nvGrpSpPr>
        <p:grpSpPr bwMode="auto">
          <a:xfrm>
            <a:off x="5350946" y="4071938"/>
            <a:ext cx="1316038" cy="674687"/>
            <a:chOff x="0" y="0"/>
            <a:chExt cx="689" cy="424"/>
          </a:xfrm>
        </p:grpSpPr>
        <p:sp>
          <p:nvSpPr>
            <p:cNvPr id="30742" name="Rectangle 19"/>
            <p:cNvSpPr>
              <a:spLocks/>
            </p:cNvSpPr>
            <p:nvPr/>
          </p:nvSpPr>
          <p:spPr bwMode="auto">
            <a:xfrm>
              <a:off x="42" y="0"/>
              <a:ext cx="604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3" name="Rectangle 20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cs typeface="Arial" charset="0"/>
                  <a:sym typeface="Arial" charset="0"/>
                </a:rPr>
                <a:t>Emissions</a:t>
              </a:r>
            </a:p>
          </p:txBody>
        </p:sp>
      </p:grpSp>
      <p:grpSp>
        <p:nvGrpSpPr>
          <p:cNvPr id="30726" name="Group 21"/>
          <p:cNvGrpSpPr>
            <a:grpSpLocks/>
          </p:cNvGrpSpPr>
          <p:nvPr/>
        </p:nvGrpSpPr>
        <p:grpSpPr bwMode="auto">
          <a:xfrm>
            <a:off x="6248400" y="4746625"/>
            <a:ext cx="1316038" cy="674688"/>
            <a:chOff x="0" y="0"/>
            <a:chExt cx="689" cy="424"/>
          </a:xfrm>
        </p:grpSpPr>
        <p:sp>
          <p:nvSpPr>
            <p:cNvPr id="30740" name="Rectangle 22"/>
            <p:cNvSpPr>
              <a:spLocks/>
            </p:cNvSpPr>
            <p:nvPr/>
          </p:nvSpPr>
          <p:spPr bwMode="auto">
            <a:xfrm>
              <a:off x="42" y="0"/>
              <a:ext cx="604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1" name="Rectangle 23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cs typeface="Arial" charset="0"/>
                  <a:sym typeface="Arial" charset="0"/>
                </a:rPr>
                <a:t>Plume</a:t>
              </a:r>
              <a:br>
                <a:rPr lang="en-US">
                  <a:cs typeface="Arial" charset="0"/>
                  <a:sym typeface="Arial" charset="0"/>
                </a:rPr>
              </a:br>
              <a:r>
                <a:rPr lang="en-US">
                  <a:cs typeface="Arial" charset="0"/>
                  <a:sym typeface="Arial" charset="0"/>
                </a:rPr>
                <a:t>Rise</a:t>
              </a:r>
            </a:p>
          </p:txBody>
        </p:sp>
      </p:grpSp>
      <p:grpSp>
        <p:nvGrpSpPr>
          <p:cNvPr id="30727" name="Group 24"/>
          <p:cNvGrpSpPr>
            <a:grpSpLocks/>
          </p:cNvGrpSpPr>
          <p:nvPr/>
        </p:nvGrpSpPr>
        <p:grpSpPr bwMode="auto">
          <a:xfrm>
            <a:off x="7391400" y="5421313"/>
            <a:ext cx="1512888" cy="674687"/>
            <a:chOff x="0" y="0"/>
            <a:chExt cx="689" cy="424"/>
          </a:xfrm>
        </p:grpSpPr>
        <p:sp>
          <p:nvSpPr>
            <p:cNvPr id="30738" name="Rectangle 25"/>
            <p:cNvSpPr>
              <a:spLocks/>
            </p:cNvSpPr>
            <p:nvPr/>
          </p:nvSpPr>
          <p:spPr bwMode="auto">
            <a:xfrm>
              <a:off x="42" y="0"/>
              <a:ext cx="604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39" name="Rectangle 26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 dirty="0" smtClean="0">
                  <a:cs typeface="Arial" charset="0"/>
                  <a:sym typeface="Arial" charset="0"/>
                </a:rPr>
                <a:t>Smoke Modeling</a:t>
              </a:r>
              <a:endParaRPr lang="en-US" dirty="0">
                <a:cs typeface="Arial" charset="0"/>
                <a:sym typeface="Arial" charset="0"/>
              </a:endParaRPr>
            </a:p>
          </p:txBody>
        </p:sp>
      </p:grpSp>
      <p:sp>
        <p:nvSpPr>
          <p:cNvPr id="30735" name="Title 35"/>
          <p:cNvSpPr>
            <a:spLocks noGrp="1"/>
          </p:cNvSpPr>
          <p:nvPr>
            <p:ph type="title"/>
          </p:nvPr>
        </p:nvSpPr>
        <p:spPr>
          <a:xfrm>
            <a:off x="0" y="17796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i="1" dirty="0" smtClean="0">
                <a:latin typeface="Arial" charset="0"/>
                <a:ea typeface="ＭＳ Ｐゴシック" charset="0"/>
              </a:rPr>
              <a:t> </a:t>
            </a:r>
            <a:endParaRPr lang="en-US" sz="3600" i="1" dirty="0">
              <a:latin typeface="Arial" charset="0"/>
              <a:ea typeface="ＭＳ Ｐゴシック" charset="0"/>
            </a:endParaRPr>
          </a:p>
        </p:txBody>
      </p:sp>
      <p:sp>
        <p:nvSpPr>
          <p:cNvPr id="30736" name="TextBox 31"/>
          <p:cNvSpPr txBox="1">
            <a:spLocks noChangeArrowheads="1"/>
          </p:cNvSpPr>
          <p:nvPr/>
        </p:nvSpPr>
        <p:spPr bwMode="auto">
          <a:xfrm>
            <a:off x="196850" y="5494365"/>
            <a:ext cx="283703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063" indent="-1190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 smtClean="0"/>
              <a:t>Large uncertainties exist with each modeling step</a:t>
            </a:r>
            <a:endParaRPr lang="en-US" sz="2000" i="1" dirty="0"/>
          </a:p>
        </p:txBody>
      </p:sp>
      <p:grpSp>
        <p:nvGrpSpPr>
          <p:cNvPr id="33" name="Group 8"/>
          <p:cNvGrpSpPr>
            <a:grpSpLocks/>
          </p:cNvGrpSpPr>
          <p:nvPr/>
        </p:nvGrpSpPr>
        <p:grpSpPr bwMode="auto">
          <a:xfrm>
            <a:off x="6681226" y="1396408"/>
            <a:ext cx="2223062" cy="674687"/>
            <a:chOff x="0" y="0"/>
            <a:chExt cx="603" cy="424"/>
          </a:xfrm>
        </p:grpSpPr>
        <p:sp>
          <p:nvSpPr>
            <p:cNvPr id="34" name="Rectangle 9"/>
            <p:cNvSpPr>
              <a:spLocks/>
            </p:cNvSpPr>
            <p:nvPr/>
          </p:nvSpPr>
          <p:spPr bwMode="auto">
            <a:xfrm>
              <a:off x="0" y="0"/>
              <a:ext cx="603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Rectangle 10"/>
            <p:cNvSpPr>
              <a:spLocks/>
            </p:cNvSpPr>
            <p:nvPr/>
          </p:nvSpPr>
          <p:spPr bwMode="auto">
            <a:xfrm>
              <a:off x="120" y="94"/>
              <a:ext cx="363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 dirty="0" smtClean="0">
                  <a:cs typeface="Arial" charset="0"/>
                  <a:sym typeface="Arial" charset="0"/>
                </a:rPr>
                <a:t>Meteorology</a:t>
              </a:r>
              <a:endParaRPr lang="en-US" dirty="0">
                <a:cs typeface="Arial" charset="0"/>
                <a:sym typeface="Arial" charset="0"/>
              </a:endParaRPr>
            </a:p>
          </p:txBody>
        </p:sp>
      </p:grpSp>
      <p:cxnSp>
        <p:nvCxnSpPr>
          <p:cNvPr id="38" name="Straight Connector 37"/>
          <p:cNvCxnSpPr/>
          <p:nvPr/>
        </p:nvCxnSpPr>
        <p:spPr>
          <a:xfrm>
            <a:off x="1175889" y="729012"/>
            <a:ext cx="1" cy="1681429"/>
          </a:xfrm>
          <a:prstGeom prst="line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2457140" y="408284"/>
            <a:ext cx="2" cy="3824702"/>
          </a:xfrm>
          <a:prstGeom prst="line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3855982" y="1735774"/>
            <a:ext cx="1" cy="2416953"/>
          </a:xfrm>
          <a:prstGeom prst="line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960852" y="2944251"/>
            <a:ext cx="1" cy="1499369"/>
          </a:xfrm>
          <a:prstGeom prst="line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983408" y="3679047"/>
            <a:ext cx="0" cy="1494584"/>
          </a:xfrm>
          <a:prstGeom prst="line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935414" y="3574501"/>
            <a:ext cx="0" cy="2874239"/>
          </a:xfrm>
          <a:prstGeom prst="line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146112" y="4961982"/>
            <a:ext cx="1" cy="1548046"/>
          </a:xfrm>
          <a:prstGeom prst="line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7828158" y="56978"/>
            <a:ext cx="1" cy="3544640"/>
          </a:xfrm>
          <a:prstGeom prst="line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33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6" y="2720775"/>
            <a:ext cx="5398185" cy="40774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02235" y="464670"/>
            <a:ext cx="3830918" cy="1417638"/>
          </a:xfrm>
        </p:spPr>
        <p:txBody>
          <a:bodyPr/>
          <a:lstStyle/>
          <a:p>
            <a:r>
              <a:rPr lang="en-US" dirty="0" smtClean="0"/>
              <a:t>Fuels Variability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707529" y="3227294"/>
            <a:ext cx="3257177" cy="3436471"/>
          </a:xfrm>
        </p:spPr>
        <p:txBody>
          <a:bodyPr>
            <a:normAutofit/>
          </a:bodyPr>
          <a:lstStyle/>
          <a:p>
            <a:r>
              <a:rPr lang="en-US" dirty="0"/>
              <a:t>O</a:t>
            </a:r>
            <a:r>
              <a:rPr lang="en-US" dirty="0" smtClean="0"/>
              <a:t>rder of Magnitude</a:t>
            </a:r>
          </a:p>
          <a:p>
            <a:r>
              <a:rPr lang="en-US" dirty="0" smtClean="0"/>
              <a:t>From:</a:t>
            </a:r>
            <a:br>
              <a:rPr lang="en-US" dirty="0" smtClean="0"/>
            </a:br>
            <a:r>
              <a:rPr lang="en-US" dirty="0" smtClean="0"/>
              <a:t>2-10 tons/acre</a:t>
            </a:r>
            <a:br>
              <a:rPr lang="en-US" dirty="0" smtClean="0"/>
            </a:br>
            <a:r>
              <a:rPr lang="en-US" dirty="0" smtClean="0"/>
              <a:t>to</a:t>
            </a:r>
            <a:br>
              <a:rPr lang="en-US" dirty="0" smtClean="0"/>
            </a:br>
            <a:r>
              <a:rPr lang="en-US" dirty="0" smtClean="0"/>
              <a:t>&gt; 100 tons/acre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117" y="66743"/>
            <a:ext cx="3518116" cy="26151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2577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02235" y="464670"/>
            <a:ext cx="3830918" cy="1417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Meteorological Uncertainty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007412" y="3227294"/>
            <a:ext cx="1957294" cy="34364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Wind Direction Mean Error</a:t>
            </a:r>
          </a:p>
          <a:p>
            <a:r>
              <a:rPr lang="en-US" dirty="0" smtClean="0"/>
              <a:t>Day: </a:t>
            </a:r>
            <a:br>
              <a:rPr lang="en-US" dirty="0" smtClean="0"/>
            </a:br>
            <a:r>
              <a:rPr lang="en-US" dirty="0" smtClean="0"/>
              <a:t>40 </a:t>
            </a:r>
            <a:r>
              <a:rPr lang="en-US" dirty="0" err="1" smtClean="0"/>
              <a:t>deg</a:t>
            </a:r>
            <a:endParaRPr lang="en-US" dirty="0" smtClean="0"/>
          </a:p>
          <a:p>
            <a:r>
              <a:rPr lang="en-US" dirty="0" smtClean="0"/>
              <a:t>Night:</a:t>
            </a:r>
            <a:br>
              <a:rPr lang="en-US" dirty="0" smtClean="0"/>
            </a:br>
            <a:r>
              <a:rPr lang="en-US" dirty="0" smtClean="0"/>
              <a:t>80 </a:t>
            </a:r>
            <a:r>
              <a:rPr lang="en-US" dirty="0" err="1" smtClean="0"/>
              <a:t>deg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" y="2724912"/>
            <a:ext cx="6772220" cy="40782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552" y="64008"/>
            <a:ext cx="3483081" cy="26151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89313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</TotalTime>
  <Words>1439</Words>
  <Application>Microsoft Macintosh PowerPoint</Application>
  <PresentationFormat>On-screen Show (4:3)</PresentationFormat>
  <Paragraphs>345</Paragraphs>
  <Slides>47</Slides>
  <Notes>20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Smoke Tools and Information for Prescribed Fire and Wildfire</vt:lpstr>
      <vt:lpstr>PowerPoint Presentation</vt:lpstr>
      <vt:lpstr>PowerPoint Presentation</vt:lpstr>
      <vt:lpstr>PowerPoint Presentation</vt:lpstr>
      <vt:lpstr>PowerPoint Presentation</vt:lpstr>
      <vt:lpstr>BlueSky Smoke Modeling Framework Components to Calculating Fire Emissions </vt:lpstr>
      <vt:lpstr> </vt:lpstr>
      <vt:lpstr>Fuels Variability</vt:lpstr>
      <vt:lpstr>Meteorological Uncertainty</vt:lpstr>
      <vt:lpstr>PM2.5 Emission Factors</vt:lpstr>
      <vt:lpstr>PowerPoint Presentation</vt:lpstr>
      <vt:lpstr>Smoke Model Online Resources (Forecast Systems) </vt:lpstr>
      <vt:lpstr>Tools for Wildfire and Rx Fire Smoke https://tools.airfire.org/ </vt:lpstr>
      <vt:lpstr>Tailored Smoke Predictions Delivered to Incident Management Teams</vt:lpstr>
      <vt:lpstr>Tailored Smoke Predictions Delivered to Incident Management Teams</vt:lpstr>
      <vt:lpstr>PowerPoint Presentation</vt:lpstr>
      <vt:lpstr>Daily BlueSky Production Runs 12/10/2017 Satellite Fire Detections &amp; PM2.5, 6-km http://www.airfire.org/data/bluesky-daily/ </vt:lpstr>
      <vt:lpstr>AIRPACT – Northwest </vt:lpstr>
      <vt:lpstr>NOAA HRRR-Smoke (High Resolution Rapid Refresh)</vt:lpstr>
      <vt:lpstr>HRRR-Smoke Near-Surface PM2.5</vt:lpstr>
      <vt:lpstr>HRRR-Smoke Vertically Integrated PM2.5</vt:lpstr>
      <vt:lpstr>Firework – Canada</vt:lpstr>
      <vt:lpstr>BlueSky Canada</vt:lpstr>
      <vt:lpstr>PowerPoint Presentation</vt:lpstr>
      <vt:lpstr>National Weather Service</vt:lpstr>
      <vt:lpstr>PowerPoint Presentation</vt:lpstr>
      <vt:lpstr>Trajectories https://tools.airfire.org/ </vt:lpstr>
      <vt:lpstr>Smoke Trajectory Tool</vt:lpstr>
      <vt:lpstr>Smoke Monitoring Tool (Permanent and Temporary Monitors) https://tools.airfire.org/ </vt:lpstr>
      <vt:lpstr>Monitoring Data Tool – Real-time PM2.5 Permanent and Temporary Monitors</vt:lpstr>
      <vt:lpstr>Monitoring Data Tool – Real-time PM2.5 Permanent and Temporary Monitors</vt:lpstr>
      <vt:lpstr>Monitoring Data Tool – Real-time PM2.5 Permanent and Temporary Monitors</vt:lpstr>
      <vt:lpstr>Monitoring Data Tool – Real-time PM2.5 Permanent and Temporary Monitors</vt:lpstr>
      <vt:lpstr>Satellite Information</vt:lpstr>
      <vt:lpstr>NASA Worldview 9/4/2017</vt:lpstr>
      <vt:lpstr>GOES-16</vt:lpstr>
      <vt:lpstr>GOES-16 9/4/2017 13:27 PDT</vt:lpstr>
      <vt:lpstr>GOES-16 9/4/2017 13:32 PDT</vt:lpstr>
      <vt:lpstr>Enhanced Infusing Satellite Data for Environmental Applications (eIDEAS)</vt:lpstr>
      <vt:lpstr>PowerPoint Presentation</vt:lpstr>
      <vt:lpstr>9/4/2017 13:27 PDT</vt:lpstr>
      <vt:lpstr>Putting on Your Smoke Glasses</vt:lpstr>
      <vt:lpstr>Carlton Complex Washington State 2014 250,000 acres</vt:lpstr>
      <vt:lpstr>Carlton Complex August 2014</vt:lpstr>
      <vt:lpstr>Carlton Complex, 8/4/2014 6am, 1.33 km Domain</vt:lpstr>
      <vt:lpstr>Carlton Complex, 8/4/2014 6am, 12 km Domain</vt:lpstr>
      <vt:lpstr>Thank you</vt:lpstr>
    </vt:vector>
  </TitlesOfParts>
  <Company>USFS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O'Neill</dc:creator>
  <cp:lastModifiedBy>Susan O'Neill</cp:lastModifiedBy>
  <cp:revision>20</cp:revision>
  <dcterms:created xsi:type="dcterms:W3CDTF">2018-05-28T16:57:44Z</dcterms:created>
  <dcterms:modified xsi:type="dcterms:W3CDTF">2018-06-12T23:55:19Z</dcterms:modified>
</cp:coreProperties>
</file>