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66" r:id="rId2"/>
    <p:sldId id="267" r:id="rId3"/>
    <p:sldId id="268" r:id="rId4"/>
    <p:sldId id="26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6"/>
  </p:normalViewPr>
  <p:slideViewPr>
    <p:cSldViewPr snapToGrid="0" snapToObjects="1">
      <p:cViewPr varScale="1">
        <p:scale>
          <a:sx n="108" d="100"/>
          <a:sy n="108" d="100"/>
        </p:scale>
        <p:origin x="5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iriam/WorkStuff/WA_Pilot_Burns_2016/pilot_burn_monitor_model_data.xlsx" TargetMode="External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iriam/WorkStuff/WA_Pilot_Burns_2016/pilot_burn_monitor_model_data.xlsx" TargetMode="External"/><Relationship Id="rId4" Type="http://schemas.openxmlformats.org/officeDocument/2006/relationships/chartUserShapes" Target="../drawings/drawing2.xml"/><Relationship Id="rId1" Type="http://schemas.microsoft.com/office/2011/relationships/chartStyle" Target="style2.xml"/><Relationship Id="rId2" Type="http://schemas.microsoft.com/office/2011/relationships/chartColorStyle" Target="colors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Liberty monitor PM2.5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Liberty!$C$1</c:f>
              <c:strCache>
                <c:ptCount val="1"/>
                <c:pt idx="0">
                  <c:v>Obs PM2.5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Liberty!$A$26:$A$80</c:f>
              <c:strCache>
                <c:ptCount val="55"/>
                <c:pt idx="0">
                  <c:v>2016-09-1400:00:00</c:v>
                </c:pt>
                <c:pt idx="1">
                  <c:v>2016-09-1401:00:00</c:v>
                </c:pt>
                <c:pt idx="2">
                  <c:v>2016-09-1402:00:00</c:v>
                </c:pt>
                <c:pt idx="3">
                  <c:v>2016-09-1403:00:00</c:v>
                </c:pt>
                <c:pt idx="4">
                  <c:v>2016-09-1404:00:00</c:v>
                </c:pt>
                <c:pt idx="5">
                  <c:v>2016-09-1405:00:00</c:v>
                </c:pt>
                <c:pt idx="6">
                  <c:v>2016-09-1406:00:00</c:v>
                </c:pt>
                <c:pt idx="7">
                  <c:v>2016-09-1407:00:00</c:v>
                </c:pt>
                <c:pt idx="8">
                  <c:v>2016-09-1408:00:00</c:v>
                </c:pt>
                <c:pt idx="9">
                  <c:v>2016-09-1409:00:00</c:v>
                </c:pt>
                <c:pt idx="10">
                  <c:v>2016-09-1410:00:00</c:v>
                </c:pt>
                <c:pt idx="11">
                  <c:v>2016-09-1411:00:00</c:v>
                </c:pt>
                <c:pt idx="12">
                  <c:v>2016-09-1412:00:00</c:v>
                </c:pt>
                <c:pt idx="13">
                  <c:v>2016-09-1413:00:00</c:v>
                </c:pt>
                <c:pt idx="14">
                  <c:v>2016-09-1414:00:00</c:v>
                </c:pt>
                <c:pt idx="15">
                  <c:v>2016-09-1415:00:00</c:v>
                </c:pt>
                <c:pt idx="16">
                  <c:v>2016-09-1416:00:00</c:v>
                </c:pt>
                <c:pt idx="17">
                  <c:v>2016-09-1417:00:00</c:v>
                </c:pt>
                <c:pt idx="18">
                  <c:v>2016-09-1418:00:00</c:v>
                </c:pt>
                <c:pt idx="19">
                  <c:v>2016-09-1419:00:00</c:v>
                </c:pt>
                <c:pt idx="20">
                  <c:v>2016-09-1420:00:00</c:v>
                </c:pt>
                <c:pt idx="21">
                  <c:v>2016-09-1421:00:00</c:v>
                </c:pt>
                <c:pt idx="22">
                  <c:v>2016-09-1422:00:00</c:v>
                </c:pt>
                <c:pt idx="23">
                  <c:v>2016-09-1423:00:00</c:v>
                </c:pt>
                <c:pt idx="24">
                  <c:v>2016-09-1500:00:00</c:v>
                </c:pt>
                <c:pt idx="25">
                  <c:v>2016-09-1501:00:00</c:v>
                </c:pt>
                <c:pt idx="26">
                  <c:v>2016-09-1502:00:00</c:v>
                </c:pt>
                <c:pt idx="27">
                  <c:v>2016-09-1503:00:00</c:v>
                </c:pt>
                <c:pt idx="28">
                  <c:v>2016-09-1504:00:00</c:v>
                </c:pt>
                <c:pt idx="29">
                  <c:v>2016-09-1505:00:00</c:v>
                </c:pt>
                <c:pt idx="30">
                  <c:v>2016-09-1506:00:00</c:v>
                </c:pt>
                <c:pt idx="31">
                  <c:v>2016-09-1507:00:00</c:v>
                </c:pt>
                <c:pt idx="32">
                  <c:v>2016-09-1508:00:00</c:v>
                </c:pt>
                <c:pt idx="33">
                  <c:v>2016-09-1509:00:00</c:v>
                </c:pt>
                <c:pt idx="34">
                  <c:v>2016-09-1510:00:00</c:v>
                </c:pt>
                <c:pt idx="35">
                  <c:v>2016-09-1511:00:00</c:v>
                </c:pt>
                <c:pt idx="36">
                  <c:v>2016-09-1512:00:00</c:v>
                </c:pt>
                <c:pt idx="37">
                  <c:v>2016-09-1513:00:00</c:v>
                </c:pt>
                <c:pt idx="38">
                  <c:v>2016-09-1514:00:00</c:v>
                </c:pt>
                <c:pt idx="39">
                  <c:v>2016-09-1515:00:00</c:v>
                </c:pt>
                <c:pt idx="40">
                  <c:v>2016-09-1516:00:00</c:v>
                </c:pt>
                <c:pt idx="41">
                  <c:v>2016-09-1517:00:00</c:v>
                </c:pt>
                <c:pt idx="42">
                  <c:v>2016-09-1518:00:00</c:v>
                </c:pt>
                <c:pt idx="43">
                  <c:v>2016-09-1519:00:00</c:v>
                </c:pt>
                <c:pt idx="44">
                  <c:v>2016-09-1520:00:00</c:v>
                </c:pt>
                <c:pt idx="45">
                  <c:v>2016-09-1521:00:00</c:v>
                </c:pt>
                <c:pt idx="46">
                  <c:v>2016-09-1522:00:00</c:v>
                </c:pt>
                <c:pt idx="47">
                  <c:v>2016-09-1523:00:00</c:v>
                </c:pt>
                <c:pt idx="48">
                  <c:v>2016-09-1600:00:00</c:v>
                </c:pt>
                <c:pt idx="49">
                  <c:v>2016-09-1601:00:00</c:v>
                </c:pt>
                <c:pt idx="50">
                  <c:v>2016-09-1602:00:00</c:v>
                </c:pt>
                <c:pt idx="51">
                  <c:v>2016-09-1603:00:00</c:v>
                </c:pt>
                <c:pt idx="52">
                  <c:v>2016-09-1604:00:00</c:v>
                </c:pt>
                <c:pt idx="53">
                  <c:v>2016-09-1605:00:00</c:v>
                </c:pt>
                <c:pt idx="54">
                  <c:v>2016-09-1606:00:00</c:v>
                </c:pt>
              </c:strCache>
            </c:strRef>
          </c:cat>
          <c:val>
            <c:numRef>
              <c:f>Liberty!$C$26:$C$80</c:f>
              <c:numCache>
                <c:formatCode>General</c:formatCode>
                <c:ptCount val="55"/>
                <c:pt idx="0">
                  <c:v>6.0</c:v>
                </c:pt>
                <c:pt idx="1">
                  <c:v>3.0</c:v>
                </c:pt>
                <c:pt idx="2">
                  <c:v>6.0</c:v>
                </c:pt>
                <c:pt idx="3">
                  <c:v>1.0</c:v>
                </c:pt>
                <c:pt idx="4">
                  <c:v>3.0</c:v>
                </c:pt>
                <c:pt idx="5">
                  <c:v>5.0</c:v>
                </c:pt>
                <c:pt idx="6">
                  <c:v>7.0</c:v>
                </c:pt>
                <c:pt idx="7">
                  <c:v>4.0</c:v>
                </c:pt>
                <c:pt idx="8">
                  <c:v>7.0</c:v>
                </c:pt>
                <c:pt idx="9">
                  <c:v>3.0</c:v>
                </c:pt>
                <c:pt idx="10">
                  <c:v>7.0</c:v>
                </c:pt>
                <c:pt idx="11">
                  <c:v>0.0</c:v>
                </c:pt>
                <c:pt idx="12">
                  <c:v>15.0</c:v>
                </c:pt>
                <c:pt idx="13">
                  <c:v>3.0</c:v>
                </c:pt>
                <c:pt idx="14">
                  <c:v>2.0</c:v>
                </c:pt>
                <c:pt idx="15">
                  <c:v>0.0</c:v>
                </c:pt>
                <c:pt idx="16">
                  <c:v>2.0</c:v>
                </c:pt>
                <c:pt idx="17">
                  <c:v>9.0</c:v>
                </c:pt>
                <c:pt idx="18">
                  <c:v>6.0</c:v>
                </c:pt>
                <c:pt idx="19">
                  <c:v>0.0</c:v>
                </c:pt>
                <c:pt idx="20">
                  <c:v>6.0</c:v>
                </c:pt>
                <c:pt idx="21">
                  <c:v>6.0</c:v>
                </c:pt>
                <c:pt idx="22">
                  <c:v>0.0</c:v>
                </c:pt>
                <c:pt idx="23">
                  <c:v>7.0</c:v>
                </c:pt>
                <c:pt idx="24">
                  <c:v>6.0</c:v>
                </c:pt>
                <c:pt idx="25">
                  <c:v>4.0</c:v>
                </c:pt>
                <c:pt idx="26">
                  <c:v>8.0</c:v>
                </c:pt>
                <c:pt idx="27">
                  <c:v>7.0</c:v>
                </c:pt>
                <c:pt idx="28">
                  <c:v>7.0</c:v>
                </c:pt>
                <c:pt idx="29">
                  <c:v>8.0</c:v>
                </c:pt>
                <c:pt idx="30">
                  <c:v>0.0</c:v>
                </c:pt>
                <c:pt idx="31">
                  <c:v>0.0</c:v>
                </c:pt>
                <c:pt idx="32">
                  <c:v>23.0</c:v>
                </c:pt>
                <c:pt idx="33">
                  <c:v>0.0</c:v>
                </c:pt>
                <c:pt idx="34">
                  <c:v>13.0</c:v>
                </c:pt>
                <c:pt idx="35">
                  <c:v>0.0</c:v>
                </c:pt>
                <c:pt idx="36">
                  <c:v>5.0</c:v>
                </c:pt>
                <c:pt idx="37">
                  <c:v>10.0</c:v>
                </c:pt>
                <c:pt idx="38">
                  <c:v>11.0</c:v>
                </c:pt>
                <c:pt idx="39">
                  <c:v>6.0</c:v>
                </c:pt>
                <c:pt idx="40">
                  <c:v>3.0</c:v>
                </c:pt>
                <c:pt idx="41">
                  <c:v>9.0</c:v>
                </c:pt>
                <c:pt idx="42">
                  <c:v>7.0</c:v>
                </c:pt>
                <c:pt idx="43">
                  <c:v>0.0</c:v>
                </c:pt>
                <c:pt idx="44">
                  <c:v>6.0</c:v>
                </c:pt>
                <c:pt idx="45">
                  <c:v>7.0</c:v>
                </c:pt>
                <c:pt idx="46">
                  <c:v>7.0</c:v>
                </c:pt>
                <c:pt idx="47">
                  <c:v>1.0</c:v>
                </c:pt>
                <c:pt idx="48">
                  <c:v>2.0</c:v>
                </c:pt>
                <c:pt idx="49">
                  <c:v>7.0</c:v>
                </c:pt>
                <c:pt idx="50">
                  <c:v>3.0</c:v>
                </c:pt>
                <c:pt idx="51">
                  <c:v>8.0</c:v>
                </c:pt>
                <c:pt idx="52">
                  <c:v>5.0</c:v>
                </c:pt>
                <c:pt idx="53">
                  <c:v>9.0</c:v>
                </c:pt>
                <c:pt idx="54">
                  <c:v>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49185440"/>
        <c:axId val="-529896720"/>
      </c:lineChart>
      <c:catAx>
        <c:axId val="-149185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Date/Time (GMT)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29896720"/>
        <c:crosses val="autoZero"/>
        <c:auto val="1"/>
        <c:lblAlgn val="ctr"/>
        <c:lblOffset val="100"/>
        <c:noMultiLvlLbl val="0"/>
      </c:catAx>
      <c:valAx>
        <c:axId val="-52989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PM2.5</a:t>
                </a:r>
                <a:r>
                  <a:rPr lang="en-US" sz="1200" baseline="0"/>
                  <a:t> (</a:t>
                </a:r>
                <a:r>
                  <a:rPr lang="el-GR" sz="1200" b="0" i="0" u="none" strike="noStrike" baseline="0">
                    <a:effectLst/>
                  </a:rPr>
                  <a:t>μ</a:t>
                </a:r>
                <a:r>
                  <a:rPr lang="el-GR" sz="1200" b="0" i="0" u="none" strike="noStrike" baseline="0"/>
                  <a:t> </a:t>
                </a:r>
                <a:r>
                  <a:rPr lang="en-US" sz="1200" baseline="0"/>
                  <a:t>g/m3)</a:t>
                </a:r>
                <a:endParaRPr lang="en-US" sz="12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918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Liberty Monitor PM2.5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Liberty!$A$108:$A$186</c:f>
              <c:strCache>
                <c:ptCount val="79"/>
                <c:pt idx="0">
                  <c:v>2016-09-2100:00:00</c:v>
                </c:pt>
                <c:pt idx="1">
                  <c:v>2016-09-2101:00:00</c:v>
                </c:pt>
                <c:pt idx="2">
                  <c:v>2016-09-2102:00:00</c:v>
                </c:pt>
                <c:pt idx="3">
                  <c:v>2016-09-2103:00:00</c:v>
                </c:pt>
                <c:pt idx="4">
                  <c:v>2016-09-2104:00:00</c:v>
                </c:pt>
                <c:pt idx="5">
                  <c:v>2016-09-2105:00:00</c:v>
                </c:pt>
                <c:pt idx="6">
                  <c:v>2016-09-2106:00:00</c:v>
                </c:pt>
                <c:pt idx="7">
                  <c:v>2016-09-2107:00:00</c:v>
                </c:pt>
                <c:pt idx="8">
                  <c:v>2016-09-2108:00:00</c:v>
                </c:pt>
                <c:pt idx="9">
                  <c:v>2016-09-2109:00:00</c:v>
                </c:pt>
                <c:pt idx="10">
                  <c:v>2016-09-2110:00:00</c:v>
                </c:pt>
                <c:pt idx="11">
                  <c:v>2016-09-2111:00:00</c:v>
                </c:pt>
                <c:pt idx="12">
                  <c:v>2016-09-2112:00:00</c:v>
                </c:pt>
                <c:pt idx="13">
                  <c:v>2016-09-2113:00:00</c:v>
                </c:pt>
                <c:pt idx="14">
                  <c:v>2016-09-2114:00:00</c:v>
                </c:pt>
                <c:pt idx="15">
                  <c:v>2016-09-2115:00:00</c:v>
                </c:pt>
                <c:pt idx="16">
                  <c:v>2016-09-2116:00:00</c:v>
                </c:pt>
                <c:pt idx="17">
                  <c:v>2016-09-2117:00:00</c:v>
                </c:pt>
                <c:pt idx="18">
                  <c:v>2016-09-2118:00:00</c:v>
                </c:pt>
                <c:pt idx="19">
                  <c:v>2016-09-2119:00:00</c:v>
                </c:pt>
                <c:pt idx="20">
                  <c:v>2016-09-2120:00:00</c:v>
                </c:pt>
                <c:pt idx="21">
                  <c:v>2016-09-2121:00:00</c:v>
                </c:pt>
                <c:pt idx="22">
                  <c:v>2016-09-2122:00:00</c:v>
                </c:pt>
                <c:pt idx="23">
                  <c:v>2016-09-2123:00:00</c:v>
                </c:pt>
                <c:pt idx="24">
                  <c:v>2016-09-2200:00:00</c:v>
                </c:pt>
                <c:pt idx="25">
                  <c:v>2016-09-2201:00:00</c:v>
                </c:pt>
                <c:pt idx="26">
                  <c:v>2016-09-2202:00:00</c:v>
                </c:pt>
                <c:pt idx="27">
                  <c:v>2016-09-2203:00:00</c:v>
                </c:pt>
                <c:pt idx="28">
                  <c:v>2016-09-2204:00:00</c:v>
                </c:pt>
                <c:pt idx="29">
                  <c:v>2016-09-2205:00:00</c:v>
                </c:pt>
                <c:pt idx="30">
                  <c:v>2016-09-2206:00:00</c:v>
                </c:pt>
                <c:pt idx="31">
                  <c:v>2016-09-2207:00:00</c:v>
                </c:pt>
                <c:pt idx="32">
                  <c:v>2016-09-2208:00:00</c:v>
                </c:pt>
                <c:pt idx="33">
                  <c:v>2016-09-2209:00:00</c:v>
                </c:pt>
                <c:pt idx="34">
                  <c:v>2016-09-2210:00:00</c:v>
                </c:pt>
                <c:pt idx="35">
                  <c:v>2016-09-2211:00:00</c:v>
                </c:pt>
                <c:pt idx="36">
                  <c:v>2016-09-2212:00:00</c:v>
                </c:pt>
                <c:pt idx="37">
                  <c:v>2016-09-2213:00:00</c:v>
                </c:pt>
                <c:pt idx="38">
                  <c:v>2016-09-2214:00:00</c:v>
                </c:pt>
                <c:pt idx="39">
                  <c:v>2016-09-2215:00:00</c:v>
                </c:pt>
                <c:pt idx="40">
                  <c:v>2016-09-2216:00:00</c:v>
                </c:pt>
                <c:pt idx="41">
                  <c:v>2016-09-2217:00:00</c:v>
                </c:pt>
                <c:pt idx="42">
                  <c:v>2016-09-2218:00:00</c:v>
                </c:pt>
                <c:pt idx="43">
                  <c:v>2016-09-2219:00:00</c:v>
                </c:pt>
                <c:pt idx="44">
                  <c:v>2016-09-2220:00:00</c:v>
                </c:pt>
                <c:pt idx="45">
                  <c:v>2016-09-2221:00:00</c:v>
                </c:pt>
                <c:pt idx="46">
                  <c:v>2016-09-2222:00:00</c:v>
                </c:pt>
                <c:pt idx="47">
                  <c:v>2016-09-2223:00:00</c:v>
                </c:pt>
                <c:pt idx="48">
                  <c:v>2016-09-2300:00:00</c:v>
                </c:pt>
                <c:pt idx="49">
                  <c:v>2016-09-2301:00:00</c:v>
                </c:pt>
                <c:pt idx="50">
                  <c:v>2016-09-2302:00:00</c:v>
                </c:pt>
                <c:pt idx="51">
                  <c:v>2016-09-2303:00:00</c:v>
                </c:pt>
                <c:pt idx="52">
                  <c:v>2016-09-2304:00:00</c:v>
                </c:pt>
                <c:pt idx="53">
                  <c:v>2016-09-2305:00:00</c:v>
                </c:pt>
                <c:pt idx="54">
                  <c:v>2016-09-2306:00:00</c:v>
                </c:pt>
                <c:pt idx="55">
                  <c:v>2016-09-2307:00:00</c:v>
                </c:pt>
                <c:pt idx="56">
                  <c:v>2016-09-2308:00:00</c:v>
                </c:pt>
                <c:pt idx="57">
                  <c:v>2016-09-2309:00:00</c:v>
                </c:pt>
                <c:pt idx="58">
                  <c:v>2016-09-2310:00:00</c:v>
                </c:pt>
                <c:pt idx="59">
                  <c:v>2016-09-2311:00:00</c:v>
                </c:pt>
                <c:pt idx="60">
                  <c:v>2016-09-2312:00:00</c:v>
                </c:pt>
                <c:pt idx="61">
                  <c:v>2016-09-2313:00:00</c:v>
                </c:pt>
                <c:pt idx="62">
                  <c:v>2016-09-2314:00:00</c:v>
                </c:pt>
                <c:pt idx="63">
                  <c:v>2016-09-2315:00:00</c:v>
                </c:pt>
                <c:pt idx="64">
                  <c:v>2016-09-2316:00:00</c:v>
                </c:pt>
                <c:pt idx="65">
                  <c:v>2016-09-2317:00:00</c:v>
                </c:pt>
                <c:pt idx="66">
                  <c:v>2016-09-2318:00:00</c:v>
                </c:pt>
                <c:pt idx="67">
                  <c:v>2016-09-2319:00:00</c:v>
                </c:pt>
                <c:pt idx="68">
                  <c:v>2016-09-2320:00:00</c:v>
                </c:pt>
                <c:pt idx="69">
                  <c:v>2016-09-2321:00:00</c:v>
                </c:pt>
                <c:pt idx="70">
                  <c:v>2016-09-2322:00:00</c:v>
                </c:pt>
                <c:pt idx="71">
                  <c:v>2016-09-2323:00:00</c:v>
                </c:pt>
                <c:pt idx="72">
                  <c:v>2016-09-2400:00:00</c:v>
                </c:pt>
                <c:pt idx="73">
                  <c:v>2016-09-2401:00:00</c:v>
                </c:pt>
                <c:pt idx="74">
                  <c:v>2016-09-2402:00:00</c:v>
                </c:pt>
                <c:pt idx="75">
                  <c:v>2016-09-2403:00:00</c:v>
                </c:pt>
                <c:pt idx="76">
                  <c:v>2016-09-2404:00:00</c:v>
                </c:pt>
                <c:pt idx="77">
                  <c:v>2016-09-2405:00:00</c:v>
                </c:pt>
                <c:pt idx="78">
                  <c:v>2016-09-2406:00:00</c:v>
                </c:pt>
              </c:strCache>
            </c:strRef>
          </c:cat>
          <c:val>
            <c:numRef>
              <c:f>Liberty!$C$108:$C$186</c:f>
              <c:numCache>
                <c:formatCode>General</c:formatCode>
                <c:ptCount val="79"/>
                <c:pt idx="0">
                  <c:v>3.0</c:v>
                </c:pt>
                <c:pt idx="1">
                  <c:v>9.0</c:v>
                </c:pt>
                <c:pt idx="2">
                  <c:v>0.0</c:v>
                </c:pt>
                <c:pt idx="3">
                  <c:v>13.0</c:v>
                </c:pt>
                <c:pt idx="4">
                  <c:v>7.0</c:v>
                </c:pt>
                <c:pt idx="5">
                  <c:v>0.0</c:v>
                </c:pt>
                <c:pt idx="6">
                  <c:v>10.0</c:v>
                </c:pt>
                <c:pt idx="7">
                  <c:v>3.0</c:v>
                </c:pt>
                <c:pt idx="8">
                  <c:v>12.0</c:v>
                </c:pt>
                <c:pt idx="9">
                  <c:v>0.0</c:v>
                </c:pt>
                <c:pt idx="10">
                  <c:v>15.0</c:v>
                </c:pt>
                <c:pt idx="11">
                  <c:v>0.0</c:v>
                </c:pt>
                <c:pt idx="12">
                  <c:v>8.0</c:v>
                </c:pt>
                <c:pt idx="13">
                  <c:v>4.0</c:v>
                </c:pt>
                <c:pt idx="14">
                  <c:v>5.0</c:v>
                </c:pt>
                <c:pt idx="15">
                  <c:v>18.0</c:v>
                </c:pt>
                <c:pt idx="16">
                  <c:v>0.0</c:v>
                </c:pt>
                <c:pt idx="17">
                  <c:v>0.0</c:v>
                </c:pt>
                <c:pt idx="18">
                  <c:v>1.0</c:v>
                </c:pt>
                <c:pt idx="19">
                  <c:v>4.0</c:v>
                </c:pt>
                <c:pt idx="20">
                  <c:v>1.0</c:v>
                </c:pt>
                <c:pt idx="21">
                  <c:v>1.0</c:v>
                </c:pt>
                <c:pt idx="22">
                  <c:v>2.0</c:v>
                </c:pt>
                <c:pt idx="23">
                  <c:v>5.0</c:v>
                </c:pt>
                <c:pt idx="24">
                  <c:v>0.0</c:v>
                </c:pt>
                <c:pt idx="25">
                  <c:v>1.0</c:v>
                </c:pt>
                <c:pt idx="26">
                  <c:v>6.0</c:v>
                </c:pt>
                <c:pt idx="27">
                  <c:v>2.0</c:v>
                </c:pt>
                <c:pt idx="28">
                  <c:v>2.0</c:v>
                </c:pt>
                <c:pt idx="29">
                  <c:v>9.0</c:v>
                </c:pt>
                <c:pt idx="30">
                  <c:v>5.0</c:v>
                </c:pt>
                <c:pt idx="31">
                  <c:v>10.0</c:v>
                </c:pt>
                <c:pt idx="32">
                  <c:v>11.0</c:v>
                </c:pt>
                <c:pt idx="33">
                  <c:v>6.0</c:v>
                </c:pt>
                <c:pt idx="34">
                  <c:v>12.0</c:v>
                </c:pt>
                <c:pt idx="35">
                  <c:v>12.0</c:v>
                </c:pt>
                <c:pt idx="36">
                  <c:v>0.0</c:v>
                </c:pt>
                <c:pt idx="37">
                  <c:v>12.0</c:v>
                </c:pt>
                <c:pt idx="38">
                  <c:v>24.0</c:v>
                </c:pt>
                <c:pt idx="39">
                  <c:v>0.0</c:v>
                </c:pt>
                <c:pt idx="40">
                  <c:v>29.0</c:v>
                </c:pt>
                <c:pt idx="41">
                  <c:v>8.0</c:v>
                </c:pt>
                <c:pt idx="42">
                  <c:v>6.0</c:v>
                </c:pt>
                <c:pt idx="43">
                  <c:v>0.0</c:v>
                </c:pt>
                <c:pt idx="44">
                  <c:v>6.0</c:v>
                </c:pt>
                <c:pt idx="45">
                  <c:v>4.0</c:v>
                </c:pt>
                <c:pt idx="46">
                  <c:v>3.0</c:v>
                </c:pt>
                <c:pt idx="47">
                  <c:v>4.0</c:v>
                </c:pt>
                <c:pt idx="48">
                  <c:v>0.0</c:v>
                </c:pt>
                <c:pt idx="49">
                  <c:v>8.0</c:v>
                </c:pt>
                <c:pt idx="50">
                  <c:v>11.0</c:v>
                </c:pt>
                <c:pt idx="51">
                  <c:v>0.0</c:v>
                </c:pt>
                <c:pt idx="52">
                  <c:v>18.0</c:v>
                </c:pt>
                <c:pt idx="53">
                  <c:v>3.0</c:v>
                </c:pt>
                <c:pt idx="54">
                  <c:v>0.0</c:v>
                </c:pt>
                <c:pt idx="55">
                  <c:v>20.0</c:v>
                </c:pt>
                <c:pt idx="56">
                  <c:v>0.0</c:v>
                </c:pt>
                <c:pt idx="57">
                  <c:v>2.0</c:v>
                </c:pt>
                <c:pt idx="58">
                  <c:v>5.0</c:v>
                </c:pt>
                <c:pt idx="59">
                  <c:v>28.0</c:v>
                </c:pt>
                <c:pt idx="60">
                  <c:v>12.0</c:v>
                </c:pt>
                <c:pt idx="61">
                  <c:v>13.0</c:v>
                </c:pt>
                <c:pt idx="62">
                  <c:v>17.0</c:v>
                </c:pt>
                <c:pt idx="63">
                  <c:v>31.0</c:v>
                </c:pt>
                <c:pt idx="64">
                  <c:v>58.0</c:v>
                </c:pt>
                <c:pt idx="65">
                  <c:v>48.0</c:v>
                </c:pt>
                <c:pt idx="66">
                  <c:v>92.0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7.0</c:v>
                </c:pt>
                <c:pt idx="71">
                  <c:v>6.0</c:v>
                </c:pt>
                <c:pt idx="72">
                  <c:v>1.0</c:v>
                </c:pt>
                <c:pt idx="73">
                  <c:v>9.0</c:v>
                </c:pt>
                <c:pt idx="74">
                  <c:v>0.0</c:v>
                </c:pt>
                <c:pt idx="75">
                  <c:v>1.0</c:v>
                </c:pt>
                <c:pt idx="76">
                  <c:v>9.0</c:v>
                </c:pt>
                <c:pt idx="77">
                  <c:v>5.0</c:v>
                </c:pt>
                <c:pt idx="78">
                  <c:v>12.0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114828000"/>
        <c:axId val="-114961632"/>
      </c:lineChart>
      <c:catAx>
        <c:axId val="-1148280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Date/Time</a:t>
                </a:r>
                <a:r>
                  <a:rPr lang="en-US" sz="1200" baseline="0"/>
                  <a:t> (GMT)</a:t>
                </a:r>
                <a:endParaRPr lang="en-US" sz="12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4961632"/>
        <c:crosses val="autoZero"/>
        <c:auto val="1"/>
        <c:lblAlgn val="ctr"/>
        <c:lblOffset val="100"/>
        <c:noMultiLvlLbl val="0"/>
      </c:catAx>
      <c:valAx>
        <c:axId val="-114961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PM2.5</a:t>
                </a:r>
                <a:r>
                  <a:rPr lang="en-US" sz="1200" baseline="0"/>
                  <a:t> (μg/m3)</a:t>
                </a:r>
                <a:endParaRPr lang="en-US" sz="12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4828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0.39417</cdr:x>
      <cdr:y>0.14643</cdr:y>
    </cdr:from>
    <cdr:to>
      <cdr:x>0.39571</cdr:x>
      <cdr:y>0.64643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3263900" y="520700"/>
          <a:ext cx="12700" cy="177800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0.02254</cdr:x>
      <cdr:y>0.01429</cdr:y>
    </cdr:from>
    <cdr:to>
      <cdr:x>0.35383</cdr:x>
      <cdr:y>0.12164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6665" y="50800"/>
          <a:ext cx="2743200" cy="3817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/>
            <a:t>9/14 00Z </a:t>
          </a:r>
          <a:r>
            <a:rPr lang="mr-IN" sz="1100" dirty="0" smtClean="0"/>
            <a:t>–</a:t>
          </a:r>
          <a:r>
            <a:rPr lang="en-US" sz="1100" dirty="0" smtClean="0"/>
            <a:t> </a:t>
          </a:r>
          <a:r>
            <a:rPr lang="en-US" sz="1100" dirty="0" smtClean="0"/>
            <a:t>9/16 </a:t>
          </a:r>
          <a:r>
            <a:rPr lang="en-US" sz="1100" dirty="0" smtClean="0"/>
            <a:t>06Z</a:t>
          </a:r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0.27873</cdr:x>
      <cdr:y>0.17004</cdr:y>
    </cdr:from>
    <cdr:to>
      <cdr:x>0.28</cdr:x>
      <cdr:y>0.59352</cdr:y>
    </cdr:to>
    <cdr:cxnSp macro="">
      <cdr:nvCxnSpPr>
        <cdr:cNvPr id="2" name="Straight Connector 1"/>
        <cdr:cNvCxnSpPr/>
      </cdr:nvCxnSpPr>
      <cdr:spPr>
        <a:xfrm xmlns:a="http://schemas.openxmlformats.org/drawingml/2006/main" flipV="1">
          <a:off x="2477942" y="533400"/>
          <a:ext cx="11258" cy="132840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0.55282</cdr:x>
      <cdr:y>0.16599</cdr:y>
    </cdr:from>
    <cdr:to>
      <cdr:x>0.55429</cdr:x>
      <cdr:y>0.59761</cdr:y>
    </cdr:to>
    <cdr:cxnSp macro="">
      <cdr:nvCxnSpPr>
        <cdr:cNvPr id="4" name="Straight Connector 3"/>
        <cdr:cNvCxnSpPr/>
      </cdr:nvCxnSpPr>
      <cdr:spPr>
        <a:xfrm xmlns:a="http://schemas.openxmlformats.org/drawingml/2006/main" flipV="1">
          <a:off x="4914540" y="520700"/>
          <a:ext cx="13060" cy="1353956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0.02671</cdr:x>
      <cdr:y>0.03239</cdr:y>
    </cdr:from>
    <cdr:to>
      <cdr:x>0.33528</cdr:x>
      <cdr:y>0.15409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37465" y="101600"/>
          <a:ext cx="2743200" cy="3817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/>
            <a:t>9/21 </a:t>
          </a:r>
          <a:r>
            <a:rPr lang="en-US" sz="1100" dirty="0" smtClean="0"/>
            <a:t>00Z </a:t>
          </a:r>
          <a:r>
            <a:rPr lang="mr-IN" sz="1100" dirty="0" smtClean="0"/>
            <a:t>–</a:t>
          </a:r>
          <a:r>
            <a:rPr lang="en-US" sz="1100" smtClean="0"/>
            <a:t> </a:t>
          </a:r>
          <a:r>
            <a:rPr lang="en-US" sz="1100" smtClean="0"/>
            <a:t>9/24 </a:t>
          </a:r>
          <a:r>
            <a:rPr lang="en-US" sz="1100" dirty="0" smtClean="0"/>
            <a:t>06Z</a:t>
          </a:r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A6ACE-03F8-5D4C-92D3-C56AFAADF300}" type="datetimeFigureOut">
              <a:rPr lang="en-US" smtClean="0"/>
              <a:t>2/2/17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59C5A-1DAF-EA49-BEAD-AE7389C5F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8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Daily maximum pm2.5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BlueSky</a:t>
            </a:r>
            <a:r>
              <a:rPr lang="en-US" baseline="0" dirty="0" smtClean="0"/>
              <a:t> predictions for </a:t>
            </a:r>
            <a:r>
              <a:rPr lang="en-US" baseline="0" dirty="0" smtClean="0"/>
              <a:t>day </a:t>
            </a:r>
            <a:r>
              <a:rPr lang="en-US" baseline="0" dirty="0" smtClean="0"/>
              <a:t>2, and day </a:t>
            </a:r>
            <a:r>
              <a:rPr lang="en-US" baseline="0" dirty="0" smtClean="0"/>
              <a:t>3, </a:t>
            </a:r>
            <a:r>
              <a:rPr lang="en-US" baseline="0" dirty="0" smtClean="0"/>
              <a:t>initialized on 00Z 9/13/2016 (top row) </a:t>
            </a:r>
            <a:r>
              <a:rPr lang="en-US" baseline="0" dirty="0" smtClean="0"/>
              <a:t>and day 1 and day2, initialized on </a:t>
            </a:r>
            <a:r>
              <a:rPr lang="en-US" baseline="0" dirty="0" smtClean="0"/>
              <a:t>00Z </a:t>
            </a:r>
            <a:r>
              <a:rPr lang="en-US" baseline="0" dirty="0" smtClean="0"/>
              <a:t>9/14/2016 </a:t>
            </a:r>
            <a:r>
              <a:rPr lang="en-US" baseline="0" dirty="0" smtClean="0"/>
              <a:t>(bottom row). </a:t>
            </a:r>
            <a:r>
              <a:rPr lang="en-US" baseline="0" dirty="0" smtClean="0"/>
              <a:t>The fire </a:t>
            </a:r>
            <a:r>
              <a:rPr lang="en-US" baseline="0" dirty="0" smtClean="0"/>
              <a:t>ignition </a:t>
            </a:r>
            <a:r>
              <a:rPr lang="en-US" baseline="0" dirty="0" smtClean="0"/>
              <a:t>time is the same for both runs (9/14 11PDT). </a:t>
            </a:r>
            <a:r>
              <a:rPr lang="en-US" baseline="0" dirty="0" smtClean="0"/>
              <a:t>For the top row, the fire was ignited </a:t>
            </a:r>
            <a:r>
              <a:rPr lang="en-US" baseline="0" dirty="0" smtClean="0"/>
              <a:t>on the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day of the model run; </a:t>
            </a:r>
            <a:r>
              <a:rPr lang="en-US" baseline="0" dirty="0" smtClean="0"/>
              <a:t>for the bottom row, the fire was ignited on the </a:t>
            </a:r>
            <a:r>
              <a:rPr lang="en-US" baseline="0" dirty="0" smtClean="0"/>
              <a:t>1</a:t>
            </a:r>
            <a:r>
              <a:rPr lang="en-US" baseline="30000" dirty="0" smtClean="0"/>
              <a:t>st</a:t>
            </a:r>
            <a:r>
              <a:rPr lang="en-US" baseline="0" dirty="0" smtClean="0"/>
              <a:t> day </a:t>
            </a:r>
            <a:r>
              <a:rPr lang="en-US" baseline="0" dirty="0" smtClean="0"/>
              <a:t>of the </a:t>
            </a:r>
            <a:r>
              <a:rPr lang="en-US" baseline="0" dirty="0" smtClean="0"/>
              <a:t>run.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59C5A-1DAF-EA49-BEAD-AE7389C5F1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70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Daily maximum pm2.5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BlueSky</a:t>
            </a:r>
            <a:r>
              <a:rPr lang="en-US" baseline="0" dirty="0" smtClean="0"/>
              <a:t> predictions for day 2, and day 3, initialized on 00Z 9/20/2016 (top row) and day 1 and day2, initialized on 00Z 9/21/2016 (bottom row). The fire ignition time is the same for both runs (9/21 11PDT). For the top row, the fire was ignited on the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day of the model run; for the bottom row, the fire was ignited on the 1</a:t>
            </a:r>
            <a:r>
              <a:rPr lang="en-US" baseline="30000" dirty="0" smtClean="0"/>
              <a:t>st</a:t>
            </a:r>
            <a:r>
              <a:rPr lang="en-US" baseline="0" dirty="0" smtClean="0"/>
              <a:t> day of the run.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59C5A-1DAF-EA49-BEAD-AE7389C5F1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9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Daily maximum pm2.5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BlueSky</a:t>
            </a:r>
            <a:r>
              <a:rPr lang="en-US" baseline="0" dirty="0" smtClean="0"/>
              <a:t> predictions for day 2, and day 3, initialized on 00Z 9/21/2016 (top row) and day 1 and day2, initialized on 00Z 9/22/2016 (bottom row). The fire ignition time is the same for both runs (9/21 11PDT). For the top row, the fire was ignited on the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day of the model run; for the bottom row, the fire was ignited on the 1</a:t>
            </a:r>
            <a:r>
              <a:rPr lang="en-US" baseline="30000" dirty="0" smtClean="0"/>
              <a:t>st</a:t>
            </a:r>
            <a:r>
              <a:rPr lang="en-US" baseline="0" dirty="0" smtClean="0"/>
              <a:t> day of the run.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59C5A-1DAF-EA49-BEAD-AE7389C5F1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32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series of PM2.5 at Liberty</a:t>
            </a:r>
            <a:r>
              <a:rPr lang="en-US" baseline="0" dirty="0" smtClean="0"/>
              <a:t> monitor. Red lines indicate ignition times. Note different scales on the y-axis.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59C5A-1DAF-EA49-BEAD-AE7389C5F1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39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F76A-F3D8-D140-A5F2-6AD6872E9AE0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ECB7-3B13-4F42-9936-4105FD0B8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F76A-F3D8-D140-A5F2-6AD6872E9AE0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ECB7-3B13-4F42-9936-4105FD0B8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F76A-F3D8-D140-A5F2-6AD6872E9AE0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ECB7-3B13-4F42-9936-4105FD0B8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F76A-F3D8-D140-A5F2-6AD6872E9AE0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ECB7-3B13-4F42-9936-4105FD0B8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F76A-F3D8-D140-A5F2-6AD6872E9AE0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ECB7-3B13-4F42-9936-4105FD0B8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F76A-F3D8-D140-A5F2-6AD6872E9AE0}" type="datetimeFigureOut">
              <a:rPr lang="en-US" smtClean="0"/>
              <a:t>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ECB7-3B13-4F42-9936-4105FD0B8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F76A-F3D8-D140-A5F2-6AD6872E9AE0}" type="datetimeFigureOut">
              <a:rPr lang="en-US" smtClean="0"/>
              <a:t>2/2/17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ECB7-3B13-4F42-9936-4105FD0B8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F76A-F3D8-D140-A5F2-6AD6872E9AE0}" type="datetimeFigureOut">
              <a:rPr lang="en-US" smtClean="0"/>
              <a:t>2/2/17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ECB7-3B13-4F42-9936-4105FD0B8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F76A-F3D8-D140-A5F2-6AD6872E9AE0}" type="datetimeFigureOut">
              <a:rPr lang="en-US" smtClean="0"/>
              <a:t>2/2/17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ECB7-3B13-4F42-9936-4105FD0B8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F76A-F3D8-D140-A5F2-6AD6872E9AE0}" type="datetimeFigureOut">
              <a:rPr lang="en-US" smtClean="0"/>
              <a:t>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ECB7-3B13-4F42-9936-4105FD0B8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F76A-F3D8-D140-A5F2-6AD6872E9AE0}" type="datetimeFigureOut">
              <a:rPr lang="en-US" smtClean="0"/>
              <a:t>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ECB7-3B13-4F42-9936-4105FD0B8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5F76A-F3D8-D140-A5F2-6AD6872E9AE0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4ECB7-3B13-4F42-9936-4105FD0B8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1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96457" y="3604149"/>
            <a:ext cx="2981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Maximum PM</a:t>
            </a:r>
            <a:r>
              <a:rPr lang="en-US" sz="1400" baseline="-25000" dirty="0" smtClean="0"/>
              <a:t>2.5</a:t>
            </a:r>
            <a:r>
              <a:rPr lang="en-US" sz="1400" dirty="0" smtClean="0"/>
              <a:t> 0-24 hour forecast</a:t>
            </a:r>
          </a:p>
          <a:p>
            <a:pPr algn="ctr"/>
            <a:r>
              <a:rPr lang="en-US" sz="1400" dirty="0" smtClean="0"/>
              <a:t>00Z </a:t>
            </a:r>
            <a:r>
              <a:rPr lang="en-US" sz="1400" dirty="0" smtClean="0"/>
              <a:t>9/14 </a:t>
            </a:r>
            <a:r>
              <a:rPr lang="mr-IN" sz="1400" dirty="0" smtClean="0"/>
              <a:t>–</a:t>
            </a:r>
            <a:r>
              <a:rPr lang="en-US" sz="1400" dirty="0" smtClean="0"/>
              <a:t> 00Z </a:t>
            </a:r>
            <a:r>
              <a:rPr lang="en-US" sz="1400" dirty="0" smtClean="0"/>
              <a:t>9/15</a:t>
            </a:r>
          </a:p>
          <a:p>
            <a:pPr algn="ctr"/>
            <a:r>
              <a:rPr lang="en-US" sz="1400" dirty="0"/>
              <a:t>Initialization 9/14 </a:t>
            </a:r>
            <a:r>
              <a:rPr lang="en-US" sz="1400" dirty="0" smtClean="0"/>
              <a:t>00Z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062223" y="3550723"/>
            <a:ext cx="2981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Maximum PM</a:t>
            </a:r>
            <a:r>
              <a:rPr lang="en-US" sz="1400" baseline="-25000" dirty="0" smtClean="0"/>
              <a:t>2.5</a:t>
            </a:r>
            <a:r>
              <a:rPr lang="en-US" sz="1400" dirty="0" smtClean="0"/>
              <a:t> 24-48 hour forecast</a:t>
            </a:r>
          </a:p>
          <a:p>
            <a:pPr algn="ctr"/>
            <a:r>
              <a:rPr lang="en-US" sz="1400" dirty="0" smtClean="0"/>
              <a:t>00Z </a:t>
            </a:r>
            <a:r>
              <a:rPr lang="en-US" sz="1400" dirty="0" smtClean="0"/>
              <a:t>9/15 </a:t>
            </a:r>
            <a:r>
              <a:rPr lang="en-US" sz="1400" dirty="0" smtClean="0"/>
              <a:t>- 00Z </a:t>
            </a:r>
            <a:r>
              <a:rPr lang="en-US" sz="1400" dirty="0" smtClean="0"/>
              <a:t>9/16</a:t>
            </a:r>
          </a:p>
          <a:p>
            <a:pPr algn="ctr"/>
            <a:r>
              <a:rPr lang="en-US" sz="1400" dirty="0"/>
              <a:t>Initialization </a:t>
            </a:r>
            <a:r>
              <a:rPr lang="en-US" sz="1400" dirty="0" smtClean="0"/>
              <a:t>9/14 00Z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049009" y="183869"/>
            <a:ext cx="3029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Maximum PM</a:t>
            </a:r>
            <a:r>
              <a:rPr lang="en-US" sz="1400" baseline="-25000" dirty="0" smtClean="0"/>
              <a:t>2.5</a:t>
            </a:r>
            <a:r>
              <a:rPr lang="en-US" sz="1400" dirty="0" smtClean="0"/>
              <a:t> 24-48 hour forecast</a:t>
            </a:r>
          </a:p>
          <a:p>
            <a:pPr algn="ctr"/>
            <a:r>
              <a:rPr lang="en-US" sz="1400" dirty="0" smtClean="0"/>
              <a:t>00Z 9/14 - 00Z </a:t>
            </a:r>
            <a:r>
              <a:rPr lang="en-US" sz="1400" dirty="0" smtClean="0"/>
              <a:t>9/15 (2ndDay)</a:t>
            </a:r>
            <a:endParaRPr lang="en-US" sz="1400" dirty="0" smtClean="0"/>
          </a:p>
          <a:p>
            <a:pPr algn="ctr"/>
            <a:r>
              <a:rPr lang="en-US" sz="1400" dirty="0"/>
              <a:t>Initialization 9/13 00Z</a:t>
            </a:r>
          </a:p>
          <a:p>
            <a:pPr algn="ctr"/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10954" y="153574"/>
            <a:ext cx="2981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Maximum PM</a:t>
            </a:r>
            <a:r>
              <a:rPr lang="en-US" sz="1400" baseline="-25000" dirty="0" smtClean="0"/>
              <a:t>2.5</a:t>
            </a:r>
            <a:r>
              <a:rPr lang="en-US" sz="1400" dirty="0" smtClean="0"/>
              <a:t> 48-72 hour forecast</a:t>
            </a:r>
          </a:p>
          <a:p>
            <a:pPr algn="ctr"/>
            <a:r>
              <a:rPr lang="en-US" sz="1400" dirty="0" smtClean="0"/>
              <a:t>00Z 9/15 </a:t>
            </a:r>
            <a:r>
              <a:rPr lang="mr-IN" sz="1400" dirty="0" smtClean="0"/>
              <a:t>–</a:t>
            </a:r>
            <a:r>
              <a:rPr lang="en-US" sz="1400" dirty="0" smtClean="0"/>
              <a:t> 00Z </a:t>
            </a:r>
            <a:r>
              <a:rPr lang="en-US" sz="1400" dirty="0" smtClean="0"/>
              <a:t>9/16 (2ndDay)</a:t>
            </a:r>
            <a:endParaRPr lang="en-US" sz="1400" dirty="0" smtClean="0"/>
          </a:p>
          <a:p>
            <a:pPr algn="ctr"/>
            <a:r>
              <a:rPr lang="en-US" sz="1400" dirty="0" smtClean="0"/>
              <a:t>Initialization 9/13 00Z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13755" y="1377538"/>
            <a:ext cx="2767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Top Row: BSF initialization 9/13 00Z; Burn </a:t>
            </a:r>
            <a:r>
              <a:rPr lang="en-US" sz="1400" dirty="0" smtClean="0"/>
              <a:t>ignited </a:t>
            </a:r>
            <a:r>
              <a:rPr lang="en-US" sz="1400" dirty="0" smtClean="0"/>
              <a:t>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</a:t>
            </a:r>
            <a:r>
              <a:rPr lang="en-US" sz="1400" dirty="0" smtClean="0"/>
              <a:t>day (11AM PDT </a:t>
            </a:r>
            <a:r>
              <a:rPr lang="en-US" sz="1400" dirty="0" smtClean="0"/>
              <a:t>14 </a:t>
            </a:r>
            <a:r>
              <a:rPr lang="en-US" sz="1400" dirty="0" smtClean="0"/>
              <a:t>Sept)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13756" y="4855923"/>
            <a:ext cx="2767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Bottom Row: BSF initialization 9/14 00Z; Burn </a:t>
            </a:r>
            <a:r>
              <a:rPr lang="en-US" sz="1400" dirty="0" smtClean="0"/>
              <a:t>ignited </a:t>
            </a:r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</a:t>
            </a:r>
            <a:r>
              <a:rPr lang="en-US" sz="1400" dirty="0" smtClean="0"/>
              <a:t>day (11AM PDT 14 Sept)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332" y="906371"/>
            <a:ext cx="2997200" cy="2460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550" y="912721"/>
            <a:ext cx="2997200" cy="24542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032" y="4369037"/>
            <a:ext cx="2984500" cy="24511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3755" y="183869"/>
            <a:ext cx="2493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Orion Unit2 Burn 9/14</a:t>
            </a:r>
          </a:p>
          <a:p>
            <a:r>
              <a:rPr lang="en-US" dirty="0" smtClean="0"/>
              <a:t>Liberty monitor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5550" y="4369037"/>
            <a:ext cx="300037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3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1093" y="3599814"/>
            <a:ext cx="30292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Maximum PM</a:t>
            </a:r>
            <a:r>
              <a:rPr lang="en-US" sz="1400" baseline="-25000" dirty="0" smtClean="0"/>
              <a:t>2.5</a:t>
            </a:r>
            <a:r>
              <a:rPr lang="en-US" sz="1400" dirty="0" smtClean="0"/>
              <a:t> </a:t>
            </a:r>
            <a:r>
              <a:rPr lang="en-US" sz="1400" dirty="0" smtClean="0"/>
              <a:t>12-24 </a:t>
            </a:r>
            <a:r>
              <a:rPr lang="en-US" sz="1400" dirty="0" smtClean="0"/>
              <a:t>hour forecast</a:t>
            </a:r>
          </a:p>
          <a:p>
            <a:pPr algn="ctr"/>
            <a:r>
              <a:rPr lang="en-US" sz="1400" dirty="0" smtClean="0"/>
              <a:t>00Z </a:t>
            </a:r>
            <a:r>
              <a:rPr lang="en-US" sz="1400" dirty="0" smtClean="0"/>
              <a:t>9/21 </a:t>
            </a:r>
            <a:r>
              <a:rPr lang="en-US" sz="1400" dirty="0" smtClean="0"/>
              <a:t>- 00Z </a:t>
            </a:r>
            <a:r>
              <a:rPr lang="en-US" sz="1400" dirty="0" smtClean="0"/>
              <a:t>9/22</a:t>
            </a:r>
            <a:endParaRPr lang="en-US" sz="1400" dirty="0" smtClean="0"/>
          </a:p>
          <a:p>
            <a:pPr algn="ctr"/>
            <a:r>
              <a:rPr lang="en-US" sz="1400" dirty="0"/>
              <a:t>Initialization: </a:t>
            </a:r>
            <a:r>
              <a:rPr lang="en-US" sz="1400" dirty="0" smtClean="0"/>
              <a:t>9/21 00Z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036801" y="3610098"/>
            <a:ext cx="2981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Maximum PM</a:t>
            </a:r>
            <a:r>
              <a:rPr lang="en-US" sz="1400" baseline="-25000" dirty="0" smtClean="0"/>
              <a:t>2.5</a:t>
            </a:r>
            <a:r>
              <a:rPr lang="en-US" sz="1400" dirty="0" smtClean="0"/>
              <a:t> </a:t>
            </a:r>
            <a:r>
              <a:rPr lang="en-US" sz="1400" dirty="0" smtClean="0"/>
              <a:t>24-48 </a:t>
            </a:r>
            <a:r>
              <a:rPr lang="en-US" sz="1400" dirty="0" smtClean="0"/>
              <a:t>hour forecast</a:t>
            </a:r>
          </a:p>
          <a:p>
            <a:pPr algn="ctr"/>
            <a:r>
              <a:rPr lang="en-US" sz="1400" dirty="0" smtClean="0"/>
              <a:t>00Z </a:t>
            </a:r>
            <a:r>
              <a:rPr lang="en-US" sz="1400" dirty="0" smtClean="0"/>
              <a:t>9/22 </a:t>
            </a:r>
            <a:r>
              <a:rPr lang="mr-IN" sz="1400" dirty="0" smtClean="0"/>
              <a:t>–</a:t>
            </a:r>
            <a:r>
              <a:rPr lang="en-US" sz="1400" dirty="0" smtClean="0"/>
              <a:t> 00Z </a:t>
            </a:r>
            <a:r>
              <a:rPr lang="en-US" sz="1400" dirty="0" smtClean="0"/>
              <a:t>9/23</a:t>
            </a:r>
            <a:endParaRPr lang="en-US" sz="1400" dirty="0" smtClean="0"/>
          </a:p>
          <a:p>
            <a:pPr algn="ctr"/>
            <a:r>
              <a:rPr lang="en-US" sz="1400" dirty="0"/>
              <a:t>Initialization: 9/21 00Z</a:t>
            </a:r>
          </a:p>
          <a:p>
            <a:pPr algn="ctr"/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642" y="831271"/>
            <a:ext cx="2994025" cy="2444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2768" y="62543"/>
            <a:ext cx="3029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Maximum PM</a:t>
            </a:r>
            <a:r>
              <a:rPr lang="en-US" sz="1400" baseline="-25000" dirty="0" smtClean="0"/>
              <a:t>2.5</a:t>
            </a:r>
            <a:r>
              <a:rPr lang="en-US" sz="1400" dirty="0" smtClean="0"/>
              <a:t> 24-48 hour forecast</a:t>
            </a:r>
          </a:p>
          <a:p>
            <a:pPr algn="ctr"/>
            <a:r>
              <a:rPr lang="en-US" sz="1400" dirty="0" smtClean="0"/>
              <a:t>00Z </a:t>
            </a:r>
            <a:r>
              <a:rPr lang="en-US" sz="1400" dirty="0" smtClean="0"/>
              <a:t>9/21 00Z </a:t>
            </a:r>
            <a:r>
              <a:rPr lang="en-US" sz="1400" dirty="0" smtClean="0"/>
              <a:t>- 00Z </a:t>
            </a:r>
            <a:r>
              <a:rPr lang="en-US" sz="1400" dirty="0" smtClean="0"/>
              <a:t>9/22 00Z (2ndDay)</a:t>
            </a:r>
          </a:p>
          <a:p>
            <a:pPr algn="ctr"/>
            <a:r>
              <a:rPr lang="en-US" sz="1400" dirty="0" smtClean="0"/>
              <a:t>Initialization: 9/20 00Z</a:t>
            </a:r>
            <a:endParaRPr lang="en-US" sz="1400" dirty="0" smtClean="0"/>
          </a:p>
          <a:p>
            <a:pPr algn="ctr"/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882001" y="47047"/>
            <a:ext cx="3029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Maximum PM</a:t>
            </a:r>
            <a:r>
              <a:rPr lang="en-US" sz="1400" baseline="-25000" dirty="0" smtClean="0"/>
              <a:t>2.5</a:t>
            </a:r>
            <a:r>
              <a:rPr lang="en-US" sz="1400" dirty="0" smtClean="0"/>
              <a:t> </a:t>
            </a:r>
            <a:r>
              <a:rPr lang="en-US" sz="1400" dirty="0" smtClean="0"/>
              <a:t>48-72 </a:t>
            </a:r>
            <a:r>
              <a:rPr lang="en-US" sz="1400" dirty="0" smtClean="0"/>
              <a:t>hour forecast</a:t>
            </a:r>
          </a:p>
          <a:p>
            <a:pPr algn="ctr"/>
            <a:r>
              <a:rPr lang="en-US" sz="1400" dirty="0" smtClean="0"/>
              <a:t>00Z </a:t>
            </a:r>
            <a:r>
              <a:rPr lang="en-US" sz="1400" dirty="0" smtClean="0"/>
              <a:t>9/22 00Z </a:t>
            </a:r>
            <a:r>
              <a:rPr lang="en-US" sz="1400" dirty="0" smtClean="0"/>
              <a:t>- 00Z </a:t>
            </a:r>
            <a:r>
              <a:rPr lang="en-US" sz="1400" dirty="0" smtClean="0"/>
              <a:t>9/23 00Z (2ndDay)</a:t>
            </a:r>
          </a:p>
          <a:p>
            <a:pPr algn="ctr"/>
            <a:r>
              <a:rPr lang="en-US" sz="1400" dirty="0" smtClean="0"/>
              <a:t>Initialization: 9/20 00Z</a:t>
            </a:r>
            <a:endParaRPr lang="en-US" sz="1400" dirty="0" smtClean="0"/>
          </a:p>
          <a:p>
            <a:pPr algn="ctr"/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642" y="4331388"/>
            <a:ext cx="2990850" cy="2454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602" y="4331388"/>
            <a:ext cx="2994025" cy="2463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754" y="1377538"/>
            <a:ext cx="2767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Top Row: BSF initialization 9/20 00Z; Burn </a:t>
            </a:r>
            <a:r>
              <a:rPr lang="en-US" sz="1400" dirty="0" smtClean="0"/>
              <a:t>ignited </a:t>
            </a:r>
            <a:r>
              <a:rPr lang="en-US" sz="1400" dirty="0" smtClean="0"/>
              <a:t>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</a:t>
            </a:r>
            <a:r>
              <a:rPr lang="en-US" sz="1400" dirty="0" smtClean="0"/>
              <a:t>day (11AM PDT </a:t>
            </a:r>
            <a:r>
              <a:rPr lang="en-US" sz="1400" dirty="0" smtClean="0"/>
              <a:t>21</a:t>
            </a:r>
            <a:r>
              <a:rPr lang="en-US" sz="1400" dirty="0" smtClean="0"/>
              <a:t> </a:t>
            </a:r>
            <a:r>
              <a:rPr lang="en-US" sz="1400" dirty="0" smtClean="0"/>
              <a:t>Sept)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3754" y="4855923"/>
            <a:ext cx="2767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Bottom Row: BSF initialization 9/21 00Z; Burn </a:t>
            </a:r>
            <a:r>
              <a:rPr lang="en-US" sz="1400" dirty="0" smtClean="0"/>
              <a:t>ignited </a:t>
            </a:r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</a:t>
            </a:r>
            <a:r>
              <a:rPr lang="en-US" sz="1400" dirty="0" smtClean="0"/>
              <a:t>day (11AM PDT </a:t>
            </a:r>
            <a:r>
              <a:rPr lang="en-US" sz="1400" dirty="0" smtClean="0"/>
              <a:t>21</a:t>
            </a:r>
            <a:r>
              <a:rPr lang="en-US" sz="1400" dirty="0" smtClean="0"/>
              <a:t> </a:t>
            </a:r>
            <a:r>
              <a:rPr lang="en-US" sz="1400" dirty="0" smtClean="0"/>
              <a:t>Sept)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2001" y="815396"/>
            <a:ext cx="3003550" cy="246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5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773" y="874146"/>
            <a:ext cx="2990850" cy="2454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1725" y="86293"/>
            <a:ext cx="3029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Maximum PM</a:t>
            </a:r>
            <a:r>
              <a:rPr lang="en-US" sz="1400" baseline="-25000" dirty="0" smtClean="0"/>
              <a:t>2.5</a:t>
            </a:r>
            <a:r>
              <a:rPr lang="en-US" sz="1400" dirty="0" smtClean="0"/>
              <a:t> 24-48 hour forecast</a:t>
            </a:r>
          </a:p>
          <a:p>
            <a:pPr algn="ctr"/>
            <a:r>
              <a:rPr lang="en-US" sz="1400" dirty="0" smtClean="0"/>
              <a:t>00Z </a:t>
            </a:r>
            <a:r>
              <a:rPr lang="en-US" sz="1400" dirty="0" smtClean="0"/>
              <a:t>9/22 00Z </a:t>
            </a:r>
            <a:r>
              <a:rPr lang="en-US" sz="1400" dirty="0" smtClean="0"/>
              <a:t>- 00Z </a:t>
            </a:r>
            <a:r>
              <a:rPr lang="en-US" sz="1400" dirty="0" smtClean="0"/>
              <a:t>9/23 00Z (2ndDay)</a:t>
            </a:r>
          </a:p>
          <a:p>
            <a:pPr algn="ctr"/>
            <a:r>
              <a:rPr lang="en-US" sz="1400" dirty="0" smtClean="0"/>
              <a:t>Initialization: 9/21 00Z</a:t>
            </a:r>
            <a:endParaRPr lang="en-US" sz="1400" dirty="0" smtClean="0"/>
          </a:p>
          <a:p>
            <a:pPr algn="ctr"/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3754" y="1377538"/>
            <a:ext cx="2767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Top Row: BSF initialization 9/21 00Z; Burn </a:t>
            </a:r>
            <a:r>
              <a:rPr lang="en-US" sz="1400" dirty="0" smtClean="0"/>
              <a:t>ignited </a:t>
            </a:r>
            <a:r>
              <a:rPr lang="en-US" sz="1400" dirty="0" smtClean="0"/>
              <a:t>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</a:t>
            </a:r>
            <a:r>
              <a:rPr lang="en-US" sz="1400" dirty="0" smtClean="0"/>
              <a:t>day (11AM PDT </a:t>
            </a:r>
            <a:r>
              <a:rPr lang="en-US" sz="1400" dirty="0" smtClean="0"/>
              <a:t>22</a:t>
            </a:r>
            <a:r>
              <a:rPr lang="en-US" sz="1400" dirty="0" smtClean="0"/>
              <a:t> </a:t>
            </a:r>
            <a:r>
              <a:rPr lang="en-US" sz="1400" dirty="0" smtClean="0"/>
              <a:t>Sept)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882001" y="47047"/>
            <a:ext cx="3029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Maximum PM</a:t>
            </a:r>
            <a:r>
              <a:rPr lang="en-US" sz="1400" baseline="-25000" dirty="0" smtClean="0"/>
              <a:t>2.5</a:t>
            </a:r>
            <a:r>
              <a:rPr lang="en-US" sz="1400" dirty="0" smtClean="0"/>
              <a:t> </a:t>
            </a:r>
            <a:r>
              <a:rPr lang="en-US" sz="1400" dirty="0" smtClean="0"/>
              <a:t>48-72 </a:t>
            </a:r>
            <a:r>
              <a:rPr lang="en-US" sz="1400" dirty="0" smtClean="0"/>
              <a:t>hour forecast</a:t>
            </a:r>
          </a:p>
          <a:p>
            <a:pPr algn="ctr"/>
            <a:r>
              <a:rPr lang="en-US" sz="1400" dirty="0" smtClean="0"/>
              <a:t>00Z </a:t>
            </a:r>
            <a:r>
              <a:rPr lang="en-US" sz="1400" dirty="0" smtClean="0"/>
              <a:t>9/23 00Z </a:t>
            </a:r>
            <a:r>
              <a:rPr lang="en-US" sz="1400" dirty="0" smtClean="0"/>
              <a:t>- 00Z </a:t>
            </a:r>
            <a:r>
              <a:rPr lang="en-US" sz="1400" dirty="0" smtClean="0"/>
              <a:t>9/24 00Z (2ndDay)</a:t>
            </a:r>
          </a:p>
          <a:p>
            <a:pPr algn="ctr"/>
            <a:r>
              <a:rPr lang="en-US" sz="1400" dirty="0" smtClean="0"/>
              <a:t>Initialization: 9/21 00Z</a:t>
            </a:r>
            <a:endParaRPr lang="en-US" sz="1400" dirty="0" smtClean="0"/>
          </a:p>
          <a:p>
            <a:pPr algn="ctr"/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874849" y="3599814"/>
            <a:ext cx="30292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Maximum PM</a:t>
            </a:r>
            <a:r>
              <a:rPr lang="en-US" sz="1400" baseline="-25000" dirty="0" smtClean="0"/>
              <a:t>2.5</a:t>
            </a:r>
            <a:r>
              <a:rPr lang="en-US" sz="1400" dirty="0" smtClean="0"/>
              <a:t> </a:t>
            </a:r>
            <a:r>
              <a:rPr lang="en-US" sz="1400" dirty="0" smtClean="0"/>
              <a:t>12-24 </a:t>
            </a:r>
            <a:r>
              <a:rPr lang="en-US" sz="1400" dirty="0" smtClean="0"/>
              <a:t>hour forecast</a:t>
            </a:r>
          </a:p>
          <a:p>
            <a:pPr algn="ctr"/>
            <a:r>
              <a:rPr lang="en-US" sz="1400" dirty="0" smtClean="0"/>
              <a:t>00Z </a:t>
            </a:r>
            <a:r>
              <a:rPr lang="en-US" sz="1400" dirty="0" smtClean="0"/>
              <a:t>9/22 </a:t>
            </a:r>
            <a:r>
              <a:rPr lang="en-US" sz="1400" dirty="0" smtClean="0"/>
              <a:t>- 00Z </a:t>
            </a:r>
            <a:r>
              <a:rPr lang="en-US" sz="1400" dirty="0" smtClean="0"/>
              <a:t>9/23</a:t>
            </a:r>
            <a:endParaRPr lang="en-US" sz="1400" dirty="0" smtClean="0"/>
          </a:p>
          <a:p>
            <a:pPr algn="ctr"/>
            <a:r>
              <a:rPr lang="en-US" sz="1400" dirty="0"/>
              <a:t>Initialization: </a:t>
            </a:r>
            <a:r>
              <a:rPr lang="en-US" sz="1400" dirty="0" smtClean="0"/>
              <a:t>9/22 00Z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450" y="4338478"/>
            <a:ext cx="2994025" cy="2466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586" y="4338478"/>
            <a:ext cx="2994025" cy="2463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36801" y="3610098"/>
            <a:ext cx="2981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Maximum PM</a:t>
            </a:r>
            <a:r>
              <a:rPr lang="en-US" sz="1400" baseline="-25000" dirty="0" smtClean="0"/>
              <a:t>2.5</a:t>
            </a:r>
            <a:r>
              <a:rPr lang="en-US" sz="1400" dirty="0" smtClean="0"/>
              <a:t> </a:t>
            </a:r>
            <a:r>
              <a:rPr lang="en-US" sz="1400" dirty="0" smtClean="0"/>
              <a:t>24-48 </a:t>
            </a:r>
            <a:r>
              <a:rPr lang="en-US" sz="1400" dirty="0" smtClean="0"/>
              <a:t>hour forecast</a:t>
            </a:r>
          </a:p>
          <a:p>
            <a:pPr algn="ctr"/>
            <a:r>
              <a:rPr lang="en-US" sz="1400" dirty="0" smtClean="0"/>
              <a:t>00Z </a:t>
            </a:r>
            <a:r>
              <a:rPr lang="en-US" sz="1400" dirty="0" smtClean="0"/>
              <a:t>9/23 </a:t>
            </a:r>
            <a:r>
              <a:rPr lang="mr-IN" sz="1400" dirty="0" smtClean="0"/>
              <a:t>–</a:t>
            </a:r>
            <a:r>
              <a:rPr lang="en-US" sz="1400" dirty="0" smtClean="0"/>
              <a:t> 00Z </a:t>
            </a:r>
            <a:r>
              <a:rPr lang="en-US" sz="1400" dirty="0" smtClean="0"/>
              <a:t>9/24</a:t>
            </a:r>
            <a:endParaRPr lang="en-US" sz="1400" dirty="0" smtClean="0"/>
          </a:p>
          <a:p>
            <a:pPr algn="ctr"/>
            <a:r>
              <a:rPr lang="en-US" sz="1400" dirty="0"/>
              <a:t>Initialization: </a:t>
            </a:r>
            <a:r>
              <a:rPr lang="en-US" sz="1400" dirty="0" smtClean="0"/>
              <a:t>9/22 </a:t>
            </a:r>
            <a:r>
              <a:rPr lang="en-US" sz="1400" dirty="0"/>
              <a:t>00Z</a:t>
            </a:r>
          </a:p>
          <a:p>
            <a:pPr algn="ctr"/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3754" y="4855923"/>
            <a:ext cx="2767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Bottom Row: BSF initialization 9/22 00Z; Burn </a:t>
            </a:r>
            <a:r>
              <a:rPr lang="en-US" sz="1400" dirty="0" smtClean="0"/>
              <a:t>ignited </a:t>
            </a:r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</a:t>
            </a:r>
            <a:r>
              <a:rPr lang="en-US" sz="1400" dirty="0" smtClean="0"/>
              <a:t>day (11AM PDT </a:t>
            </a:r>
            <a:r>
              <a:rPr lang="en-US" sz="1400" dirty="0" smtClean="0"/>
              <a:t>22</a:t>
            </a:r>
            <a:r>
              <a:rPr lang="en-US" sz="1400" dirty="0" smtClean="0"/>
              <a:t> </a:t>
            </a:r>
            <a:r>
              <a:rPr lang="en-US" sz="1400" dirty="0" smtClean="0"/>
              <a:t>Sept)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3407" y="874146"/>
            <a:ext cx="29972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72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869267"/>
              </p:ext>
            </p:extLst>
          </p:nvPr>
        </p:nvGraphicFramePr>
        <p:xfrm>
          <a:off x="431800" y="71589"/>
          <a:ext cx="8280400" cy="35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7112312"/>
              </p:ext>
            </p:extLst>
          </p:nvPr>
        </p:nvGraphicFramePr>
        <p:xfrm>
          <a:off x="127000" y="3677445"/>
          <a:ext cx="8890000" cy="313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32314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20321</TotalTime>
  <Words>614</Words>
  <Application>Microsoft Macintosh PowerPoint</Application>
  <PresentationFormat>On-screen Show (4:3)</PresentationFormat>
  <Paragraphs>60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Calibri</vt:lpstr>
      <vt:lpstr>Calibri Light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Miriam Rorig</dc:creator>
  <cp:lastModifiedBy>Miriam Rorig</cp:lastModifiedBy>
  <cp:revision>56</cp:revision>
  <dcterms:created xsi:type="dcterms:W3CDTF">2017-01-26T19:49:15Z</dcterms:created>
  <dcterms:modified xsi:type="dcterms:W3CDTF">2017-02-10T22:11:16Z</dcterms:modified>
</cp:coreProperties>
</file>